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9144000"/>
  <p:notesSz cx="6858000" cy="9144000"/>
  <p:embeddedFontLst>
    <p:embeddedFont>
      <p:font typeface="Content"/>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46" roundtripDataSignature="AMtx7mic+BaWwRI57zPhOLTL86c9/ap4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Content-regular.fnt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font" Target="fonts/Conten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label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1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0: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02" name="Google Shape;202;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14" name="Google Shape;214;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27" name="Google Shape;227;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42" name="Google Shape;242;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57" name="Google Shape;257;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72" name="Google Shape;272;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1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7:notes"/>
          <p:cNvSpPr txBox="1"/>
          <p:nvPr>
            <p:ph idx="1" type="body"/>
          </p:nvPr>
        </p:nvSpPr>
        <p:spPr>
          <a:xfrm>
            <a:off x="593766" y="4691514"/>
            <a:ext cx="6186900" cy="2374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Stand up nginx but with an older version, 1.12.1</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1. kubectl run nginx --image nginx:1.12.1 --port 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Set image to the newer version  (latest). This triggers kubernetes to begin a rolling update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2. kubectl set image deployments/nginx nginx=nginx:latest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Observe the newer image has been rolled out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3. kubectl describe deployment nginx</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1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8:notes"/>
          <p:cNvSpPr txBox="1"/>
          <p:nvPr>
            <p:ph idx="1" type="body"/>
          </p:nvPr>
        </p:nvSpPr>
        <p:spPr>
          <a:xfrm>
            <a:off x="641268" y="4679638"/>
            <a:ext cx="6139500" cy="16380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Roll back to previous version nginx 1.12.1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4. kubectl rollout undo deployments/nginx</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Observe changes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5. kubectl describe deployments/nginx</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1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19:notes"/>
          <p:cNvSpPr txBox="1"/>
          <p:nvPr>
            <p:ph idx="1" type="body"/>
          </p:nvPr>
        </p:nvSpPr>
        <p:spPr>
          <a:xfrm>
            <a:off x="731519" y="5193102"/>
            <a:ext cx="6031500" cy="3398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Clr>
                <a:schemeClr val="dk1"/>
              </a:buClr>
              <a:buSzPts val="1100"/>
              <a:buFont typeface="Arial"/>
              <a:buNone/>
            </a:pPr>
            <a:r>
              <a:rPr b="1" i="0" lang="en-US" sz="1100" u="none" cap="none" strike="noStrike">
                <a:solidFill>
                  <a:schemeClr val="dk1"/>
                </a:solidFill>
                <a:latin typeface="Arial"/>
                <a:ea typeface="Arial"/>
                <a:cs typeface="Arial"/>
                <a:sym typeface="Arial"/>
              </a:rPr>
              <a:t>Roll back to previous version nginx 1.12.1</a:t>
            </a:r>
            <a:endParaRPr/>
          </a:p>
          <a:p>
            <a:pPr indent="0" lvl="0" marL="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4. kubectl rollout undo deployments/nginx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i="0" lang="en-US" sz="1100" u="none" cap="none" strike="noStrike">
                <a:solidFill>
                  <a:schemeClr val="dk1"/>
                </a:solidFill>
                <a:latin typeface="Arial"/>
                <a:ea typeface="Arial"/>
                <a:cs typeface="Arial"/>
                <a:sym typeface="Arial"/>
              </a:rPr>
              <a:t>Observe changes</a:t>
            </a:r>
            <a:endParaRPr/>
          </a:p>
          <a:p>
            <a:pPr indent="0" lvl="0" marL="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5. kubectl describe deployments/nginx</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23" name="Google Shape;323;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37" name="Google Shape;337;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70" name="Google Shape;370;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84" name="Google Shape;384;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p2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26: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https://fredjean.net/kubernetes-discovery/</a:t>
            </a:r>
            <a:endParaRPr/>
          </a:p>
        </p:txBody>
      </p:sp>
      <p:sp>
        <p:nvSpPr>
          <p:cNvPr id="429" name="Google Shape;429;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https://fredjean.net/kubernetes-discovery/</a:t>
            </a:r>
            <a:endParaRPr/>
          </a:p>
        </p:txBody>
      </p:sp>
      <p:sp>
        <p:nvSpPr>
          <p:cNvPr id="441" name="Google Shape;441;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54" name="Google Shape;454;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https://fredjean.net/kubernetes-discovery/</a:t>
            </a:r>
            <a:endParaRPr/>
          </a:p>
        </p:txBody>
      </p:sp>
      <p:sp>
        <p:nvSpPr>
          <p:cNvPr id="466" name="Google Shape;466;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81" name="Google Shape;481;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https://fredjean.net/kubernetes-discovery/</a:t>
            </a:r>
            <a:endParaRPr/>
          </a:p>
        </p:txBody>
      </p:sp>
      <p:sp>
        <p:nvSpPr>
          <p:cNvPr id="494" name="Google Shape;494;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https://fredjean.net/kubernetes-discovery/</a:t>
            </a:r>
            <a:endParaRPr/>
          </a:p>
        </p:txBody>
      </p:sp>
      <p:sp>
        <p:nvSpPr>
          <p:cNvPr id="507" name="Google Shape;507;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20" name="Google Shape;520;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https://fredjean.net/kubernetes-discovery/</a:t>
            </a:r>
            <a:endParaRPr/>
          </a:p>
        </p:txBody>
      </p:sp>
      <p:sp>
        <p:nvSpPr>
          <p:cNvPr id="543" name="Google Shape;543;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56" name="Google Shape;556;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70" name="Google Shape;570;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84" name="Google Shape;584;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4: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5:notes"/>
          <p:cNvSpPr txBox="1"/>
          <p:nvPr>
            <p:ph idx="1" type="body"/>
          </p:nvPr>
        </p:nvSpPr>
        <p:spPr>
          <a:xfrm>
            <a:off x="546265" y="4679639"/>
            <a:ext cx="6210900" cy="24336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run nginx –image nginx –port 80</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deployments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scale deployments/nginx –replicas=2</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deployments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6:notes"/>
          <p:cNvSpPr txBox="1"/>
          <p:nvPr>
            <p:ph idx="1" type="body"/>
          </p:nvPr>
        </p:nvSpPr>
        <p:spPr>
          <a:xfrm>
            <a:off x="731519" y="5141343"/>
            <a:ext cx="6014400" cy="34851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run nginx –image nginx –port 80</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get deployments</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scale deployments/nginx –replicas=2</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get deployments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hlink"/>
              </a:buClr>
              <a:buSzPts val="1100"/>
              <a:buFont typeface="Arial"/>
              <a:buNone/>
            </a:pPr>
            <a:r>
              <a:rPr b="0" i="0" lang="en-US" sz="1100" u="sng" cap="none" strike="noStrike">
                <a:solidFill>
                  <a:schemeClr val="hlink"/>
                </a:solidFill>
                <a:latin typeface="Arial"/>
                <a:ea typeface="Arial"/>
                <a:cs typeface="Arial"/>
                <a:sym typeface="Arial"/>
                <a:hlinkClick r:id="rId2"/>
              </a:rPr>
              <a:t>http://kubernetesbyexample.com/labels/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8: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9: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 name="Shape 15"/>
        <p:cNvGrpSpPr/>
        <p:nvPr/>
      </p:nvGrpSpPr>
      <p:grpSpPr>
        <a:xfrm>
          <a:off x="0" y="0"/>
          <a:ext cx="0" cy="0"/>
          <a:chOff x="0" y="0"/>
          <a:chExt cx="0" cy="0"/>
        </a:xfrm>
      </p:grpSpPr>
      <p:sp>
        <p:nvSpPr>
          <p:cNvPr id="16" name="Google Shape;16;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64"/>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6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6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 name="Shape 21"/>
        <p:cNvGrpSpPr/>
        <p:nvPr/>
      </p:nvGrpSpPr>
      <p:grpSpPr>
        <a:xfrm>
          <a:off x="0" y="0"/>
          <a:ext cx="0" cy="0"/>
          <a:chOff x="0" y="0"/>
          <a:chExt cx="0" cy="0"/>
        </a:xfrm>
      </p:grpSpPr>
      <p:sp>
        <p:nvSpPr>
          <p:cNvPr id="22" name="Google Shape;22;p5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4" name="Google Shape;24;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5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5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5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5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5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6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6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6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6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6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6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png"/><Relationship Id="rId5"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github.com/abhikbanerjee/kubernetes_teach_git/blob/master/ex4/scaling_rolling.md" TargetMode="External"/><Relationship Id="rId4" Type="http://schemas.openxmlformats.org/officeDocument/2006/relationships/image" Target="../media/image1.png"/><Relationship Id="rId5"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14.png"/><Relationship Id="rId6"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hyperlink" Target="https://github.com/abhikbanerjee/kubernetes_teach_git/blob/master/k8s_service_discovery/service-discovery.m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cxnSp>
        <p:nvCxnSpPr>
          <p:cNvPr id="88" name="Google Shape;88;p1"/>
          <p:cNvCxnSpPr/>
          <p:nvPr/>
        </p:nvCxnSpPr>
        <p:spPr>
          <a:xfrm>
            <a:off x="1"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89" name="Google Shape;89;p1"/>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133" u="none" cap="none" strike="noStrike">
                <a:solidFill>
                  <a:srgbClr val="494429"/>
                </a:solidFill>
                <a:latin typeface="Calibri"/>
                <a:ea typeface="Calibri"/>
                <a:cs typeface="Calibri"/>
                <a:sym typeface="Calibri"/>
              </a:rPr>
              <a:t>Agile Brains Consulting</a:t>
            </a:r>
            <a:endParaRPr/>
          </a:p>
        </p:txBody>
      </p:sp>
      <p:sp>
        <p:nvSpPr>
          <p:cNvPr id="90" name="Google Shape;90;p1"/>
          <p:cNvSpPr txBox="1"/>
          <p:nvPr/>
        </p:nvSpPr>
        <p:spPr>
          <a:xfrm>
            <a:off x="2636042" y="6490034"/>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51" u="none" cap="none" strike="noStrike">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91" name="Google Shape;91;p1"/>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92" name="Google Shape;92;p1"/>
          <p:cNvPicPr preferRelativeResize="0"/>
          <p:nvPr/>
        </p:nvPicPr>
        <p:blipFill rotWithShape="1">
          <a:blip r:embed="rId4">
            <a:alphaModFix/>
          </a:blip>
          <a:srcRect b="30906" l="0" r="0" t="26736"/>
          <a:stretch/>
        </p:blipFill>
        <p:spPr>
          <a:xfrm>
            <a:off x="7474166" y="6252636"/>
            <a:ext cx="975870" cy="551155"/>
          </a:xfrm>
          <a:prstGeom prst="rect">
            <a:avLst/>
          </a:prstGeom>
          <a:noFill/>
          <a:ln>
            <a:noFill/>
          </a:ln>
        </p:spPr>
      </p:pic>
      <p:sp>
        <p:nvSpPr>
          <p:cNvPr id="93" name="Google Shape;93;p1"/>
          <p:cNvSpPr txBox="1"/>
          <p:nvPr/>
        </p:nvSpPr>
        <p:spPr>
          <a:xfrm>
            <a:off x="6869720" y="6356352"/>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b="0" i="0" lang="en-US" sz="1600" u="none" cap="none" strike="noStrike">
                <a:solidFill>
                  <a:srgbClr val="888888"/>
                </a:solidFill>
                <a:latin typeface="Calibri"/>
                <a:ea typeface="Calibri"/>
                <a:cs typeface="Calibri"/>
                <a:sym typeface="Calibri"/>
              </a:rPr>
              <a:t>‹#›</a:t>
            </a:fld>
            <a:endParaRPr b="0" i="0" sz="1600" u="none" cap="none" strike="noStrike">
              <a:solidFill>
                <a:srgbClr val="888888"/>
              </a:solidFill>
              <a:latin typeface="Calibri"/>
              <a:ea typeface="Calibri"/>
              <a:cs typeface="Calibri"/>
              <a:sym typeface="Calibri"/>
            </a:endParaRPr>
          </a:p>
        </p:txBody>
      </p:sp>
      <p:sp>
        <p:nvSpPr>
          <p:cNvPr id="94" name="Google Shape;94;p1"/>
          <p:cNvSpPr txBox="1"/>
          <p:nvPr/>
        </p:nvSpPr>
        <p:spPr>
          <a:xfrm>
            <a:off x="563336" y="2402804"/>
            <a:ext cx="8439983"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i="0" lang="en-US" sz="4400" u="none" cap="none" strike="noStrike">
                <a:solidFill>
                  <a:srgbClr val="002060"/>
                </a:solidFill>
                <a:latin typeface="Calibri"/>
                <a:ea typeface="Calibri"/>
                <a:cs typeface="Calibri"/>
                <a:sym typeface="Calibri"/>
              </a:rPr>
              <a:t>Kubernetes for Continuous Integration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10"/>
          <p:cNvSpPr txBox="1"/>
          <p:nvPr>
            <p:ph idx="1" type="body"/>
          </p:nvPr>
        </p:nvSpPr>
        <p:spPr>
          <a:xfrm>
            <a:off x="389334" y="1196751"/>
            <a:ext cx="8613986" cy="4791085"/>
          </a:xfrm>
          <a:prstGeom prst="rect">
            <a:avLst/>
          </a:prstGeom>
          <a:noFill/>
          <a:ln>
            <a:noFill/>
          </a:ln>
        </p:spPr>
        <p:txBody>
          <a:bodyPr anchorCtr="0" anchor="t" bIns="91425" lIns="91425" spcFirstLastPara="1" rIns="91425" wrap="square" tIns="91425">
            <a:noAutofit/>
          </a:bodyPr>
          <a:lstStyle/>
          <a:p>
            <a:pPr indent="0" lvl="0" marL="203200" rtl="0" algn="l">
              <a:lnSpc>
                <a:spcPct val="150000"/>
              </a:lnSpc>
              <a:spcBef>
                <a:spcPts val="600"/>
              </a:spcBef>
              <a:spcAft>
                <a:spcPts val="0"/>
              </a:spcAft>
              <a:buClr>
                <a:schemeClr val="dk1"/>
              </a:buClr>
              <a:buSzPts val="1850"/>
              <a:buNone/>
            </a:pPr>
            <a:r>
              <a:rPr b="1" lang="en-US" sz="2200">
                <a:solidFill>
                  <a:schemeClr val="dk1"/>
                </a:solidFill>
                <a:latin typeface="Calibri"/>
                <a:ea typeface="Calibri"/>
                <a:cs typeface="Calibri"/>
                <a:sym typeface="Calibri"/>
              </a:rPr>
              <a:t>When does auto scale </a:t>
            </a:r>
            <a:r>
              <a:rPr b="1" lang="en-US" sz="2200">
                <a:solidFill>
                  <a:schemeClr val="accent2"/>
                </a:solidFill>
                <a:latin typeface="Calibri"/>
                <a:ea typeface="Calibri"/>
                <a:cs typeface="Calibri"/>
                <a:sym typeface="Calibri"/>
              </a:rPr>
              <a:t>down</a:t>
            </a:r>
            <a:r>
              <a:rPr b="1" lang="en-US" sz="2200">
                <a:solidFill>
                  <a:schemeClr val="dk1"/>
                </a:solidFill>
                <a:latin typeface="Calibri"/>
                <a:ea typeface="Calibri"/>
                <a:cs typeface="Calibri"/>
                <a:sym typeface="Calibri"/>
              </a:rPr>
              <a:t> kicked in?</a:t>
            </a:r>
            <a:endParaRPr/>
          </a:p>
          <a:p>
            <a:pPr indent="-342900" lvl="0" marL="546100" rtl="0" algn="l">
              <a:lnSpc>
                <a:spcPct val="150000"/>
              </a:lnSpc>
              <a:spcBef>
                <a:spcPts val="600"/>
              </a:spcBef>
              <a:spcAft>
                <a:spcPts val="0"/>
              </a:spcAft>
              <a:buClr>
                <a:schemeClr val="dk1"/>
              </a:buClr>
              <a:buSzPts val="1850"/>
              <a:buChar char="•"/>
            </a:pPr>
            <a:r>
              <a:rPr lang="en-US" sz="2200">
                <a:solidFill>
                  <a:schemeClr val="dk1"/>
                </a:solidFill>
                <a:latin typeface="Calibri"/>
                <a:ea typeface="Calibri"/>
                <a:cs typeface="Calibri"/>
                <a:sym typeface="Calibri"/>
              </a:rPr>
              <a:t>Pod requests on a node lower than a user-defined threshold</a:t>
            </a:r>
            <a:endParaRPr/>
          </a:p>
          <a:p>
            <a:pPr indent="-342900" lvl="0" marL="546100" rtl="0" algn="l">
              <a:lnSpc>
                <a:spcPct val="150000"/>
              </a:lnSpc>
              <a:spcBef>
                <a:spcPts val="600"/>
              </a:spcBef>
              <a:spcAft>
                <a:spcPts val="0"/>
              </a:spcAft>
              <a:buClr>
                <a:schemeClr val="dk1"/>
              </a:buClr>
              <a:buSzPts val="1850"/>
              <a:buChar char="•"/>
            </a:pPr>
            <a:r>
              <a:rPr lang="en-US" sz="2200">
                <a:solidFill>
                  <a:schemeClr val="dk1"/>
                </a:solidFill>
                <a:latin typeface="Calibri"/>
                <a:ea typeface="Calibri"/>
                <a:cs typeface="Calibri"/>
                <a:sym typeface="Calibri"/>
              </a:rPr>
              <a:t>Checks performed on each pod in the node</a:t>
            </a:r>
            <a:endParaRPr/>
          </a:p>
          <a:p>
            <a:pPr indent="-285750" lvl="1" marL="946150" rtl="0" algn="l">
              <a:lnSpc>
                <a:spcPct val="150000"/>
              </a:lnSpc>
              <a:spcBef>
                <a:spcPts val="600"/>
              </a:spcBef>
              <a:spcAft>
                <a:spcPts val="0"/>
              </a:spcAft>
              <a:buClr>
                <a:schemeClr val="dk1"/>
              </a:buClr>
              <a:buSzPts val="1850"/>
              <a:buChar char="–"/>
            </a:pPr>
            <a:r>
              <a:rPr lang="en-US" sz="1800">
                <a:solidFill>
                  <a:schemeClr val="dk1"/>
                </a:solidFill>
                <a:latin typeface="Calibri"/>
                <a:ea typeface="Calibri"/>
                <a:cs typeface="Calibri"/>
                <a:sym typeface="Calibri"/>
              </a:rPr>
              <a:t>Pod runs a DaemonSet – it’s safe</a:t>
            </a:r>
            <a:endParaRPr/>
          </a:p>
          <a:p>
            <a:pPr indent="-285750" lvl="1" marL="946150" rtl="0" algn="l">
              <a:lnSpc>
                <a:spcPct val="150000"/>
              </a:lnSpc>
              <a:spcBef>
                <a:spcPts val="600"/>
              </a:spcBef>
              <a:spcAft>
                <a:spcPts val="0"/>
              </a:spcAft>
              <a:buClr>
                <a:schemeClr val="dk1"/>
              </a:buClr>
              <a:buSzPts val="1850"/>
              <a:buChar char="–"/>
            </a:pPr>
            <a:r>
              <a:rPr lang="en-US" sz="1800">
                <a:solidFill>
                  <a:schemeClr val="dk1"/>
                </a:solidFill>
                <a:latin typeface="Calibri"/>
                <a:ea typeface="Calibri"/>
                <a:cs typeface="Calibri"/>
                <a:sym typeface="Calibri"/>
              </a:rPr>
              <a:t>Removing the pod does not bring down minimum number of replica</a:t>
            </a:r>
            <a:endParaRPr/>
          </a:p>
          <a:p>
            <a:pPr indent="-285750" lvl="1" marL="946150" rtl="0" algn="l">
              <a:lnSpc>
                <a:spcPct val="150000"/>
              </a:lnSpc>
              <a:spcBef>
                <a:spcPts val="600"/>
              </a:spcBef>
              <a:spcAft>
                <a:spcPts val="0"/>
              </a:spcAft>
              <a:buClr>
                <a:schemeClr val="dk1"/>
              </a:buClr>
              <a:buSzPts val="1850"/>
              <a:buChar char="–"/>
            </a:pPr>
            <a:r>
              <a:rPr lang="en-US" sz="1800">
                <a:solidFill>
                  <a:schemeClr val="dk1"/>
                </a:solidFill>
                <a:latin typeface="Calibri"/>
                <a:ea typeface="Calibri"/>
                <a:cs typeface="Calibri"/>
                <a:sym typeface="Calibri"/>
              </a:rPr>
              <a:t>Pod doesn’t use local storage</a:t>
            </a:r>
            <a:endParaRPr/>
          </a:p>
          <a:p>
            <a:pPr indent="-285750" lvl="1" marL="946150" rtl="0" algn="l">
              <a:lnSpc>
                <a:spcPct val="150000"/>
              </a:lnSpc>
              <a:spcBef>
                <a:spcPts val="600"/>
              </a:spcBef>
              <a:spcAft>
                <a:spcPts val="0"/>
              </a:spcAft>
              <a:buClr>
                <a:schemeClr val="dk1"/>
              </a:buClr>
              <a:buSzPts val="1850"/>
              <a:buChar char="–"/>
            </a:pPr>
            <a:r>
              <a:rPr lang="en-US" sz="1800">
                <a:solidFill>
                  <a:schemeClr val="dk1"/>
                </a:solidFill>
                <a:latin typeface="Calibri"/>
                <a:ea typeface="Calibri"/>
                <a:cs typeface="Calibri"/>
                <a:sym typeface="Calibri"/>
              </a:rPr>
              <a:t>Kube-system pods are not moved</a:t>
            </a:r>
            <a:endParaRPr/>
          </a:p>
        </p:txBody>
      </p:sp>
      <p:cxnSp>
        <p:nvCxnSpPr>
          <p:cNvPr id="192" name="Google Shape;192;p10"/>
          <p:cNvCxnSpPr/>
          <p:nvPr/>
        </p:nvCxnSpPr>
        <p:spPr>
          <a:xfrm>
            <a:off x="1"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193" name="Google Shape;193;p10"/>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133" u="none" cap="none" strike="noStrike">
                <a:solidFill>
                  <a:srgbClr val="494429"/>
                </a:solidFill>
                <a:latin typeface="Calibri"/>
                <a:ea typeface="Calibri"/>
                <a:cs typeface="Calibri"/>
                <a:sym typeface="Calibri"/>
              </a:rPr>
              <a:t>Agile Brains Consulting</a:t>
            </a:r>
            <a:endParaRPr/>
          </a:p>
        </p:txBody>
      </p:sp>
      <p:sp>
        <p:nvSpPr>
          <p:cNvPr id="194" name="Google Shape;194;p10"/>
          <p:cNvSpPr txBox="1"/>
          <p:nvPr/>
        </p:nvSpPr>
        <p:spPr>
          <a:xfrm>
            <a:off x="2636042" y="6490034"/>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51" u="none" cap="none" strike="noStrike">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95" name="Google Shape;195;p10"/>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196" name="Google Shape;196;p10"/>
          <p:cNvPicPr preferRelativeResize="0"/>
          <p:nvPr/>
        </p:nvPicPr>
        <p:blipFill rotWithShape="1">
          <a:blip r:embed="rId4">
            <a:alphaModFix/>
          </a:blip>
          <a:srcRect b="30906" l="0" r="0" t="26736"/>
          <a:stretch/>
        </p:blipFill>
        <p:spPr>
          <a:xfrm>
            <a:off x="7474166" y="6252636"/>
            <a:ext cx="975870" cy="551155"/>
          </a:xfrm>
          <a:prstGeom prst="rect">
            <a:avLst/>
          </a:prstGeom>
          <a:noFill/>
          <a:ln>
            <a:noFill/>
          </a:ln>
        </p:spPr>
      </p:pic>
      <p:sp>
        <p:nvSpPr>
          <p:cNvPr id="197" name="Google Shape;197;p10"/>
          <p:cNvSpPr txBox="1"/>
          <p:nvPr/>
        </p:nvSpPr>
        <p:spPr>
          <a:xfrm>
            <a:off x="6869720" y="6356352"/>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b="0" i="0" lang="en-US" sz="1600" u="none" cap="none" strike="noStrike">
                <a:solidFill>
                  <a:srgbClr val="888888"/>
                </a:solidFill>
                <a:latin typeface="Calibri"/>
                <a:ea typeface="Calibri"/>
                <a:cs typeface="Calibri"/>
                <a:sym typeface="Calibri"/>
              </a:rPr>
              <a:t>‹#›</a:t>
            </a:fld>
            <a:endParaRPr b="0" i="0" sz="1600" u="none" cap="none" strike="noStrike">
              <a:solidFill>
                <a:srgbClr val="888888"/>
              </a:solidFill>
              <a:latin typeface="Calibri"/>
              <a:ea typeface="Calibri"/>
              <a:cs typeface="Calibri"/>
              <a:sym typeface="Calibri"/>
            </a:endParaRPr>
          </a:p>
        </p:txBody>
      </p:sp>
      <p:sp>
        <p:nvSpPr>
          <p:cNvPr id="198" name="Google Shape;198;p10"/>
          <p:cNvSpPr txBox="1"/>
          <p:nvPr/>
        </p:nvSpPr>
        <p:spPr>
          <a:xfrm>
            <a:off x="92140" y="-8155"/>
            <a:ext cx="78867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i="0" lang="en-US" sz="4400" u="none" cap="none" strike="noStrike">
                <a:solidFill>
                  <a:srgbClr val="002060"/>
                </a:solidFill>
                <a:latin typeface="Calibri"/>
                <a:ea typeface="Calibri"/>
                <a:cs typeface="Calibri"/>
                <a:sym typeface="Calibri"/>
              </a:rPr>
              <a:t>Kubernetes: Cluster AutoScaler</a:t>
            </a:r>
            <a:endParaRPr b="1" i="0" sz="4400" u="none" cap="none" strike="noStrike">
              <a:solidFill>
                <a:srgbClr val="00206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cxnSp>
        <p:nvCxnSpPr>
          <p:cNvPr id="204" name="Google Shape;204;p11"/>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205" name="Google Shape;205;p11"/>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133" u="none" cap="none" strike="noStrike">
                <a:solidFill>
                  <a:srgbClr val="494429"/>
                </a:solidFill>
                <a:latin typeface="Calibri"/>
                <a:ea typeface="Calibri"/>
                <a:cs typeface="Calibri"/>
                <a:sym typeface="Calibri"/>
              </a:rPr>
              <a:t>Agile Brains Consulting</a:t>
            </a:r>
            <a:endParaRPr/>
          </a:p>
        </p:txBody>
      </p:sp>
      <p:sp>
        <p:nvSpPr>
          <p:cNvPr id="206" name="Google Shape;206;p11"/>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51" u="none" cap="none" strike="noStrike">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207" name="Google Shape;207;p11"/>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208" name="Google Shape;208;p11"/>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209" name="Google Shape;209;p11"/>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b="0" i="0" lang="en-US" sz="1600" u="none" cap="none" strike="noStrike">
                <a:solidFill>
                  <a:srgbClr val="888888"/>
                </a:solidFill>
                <a:latin typeface="Calibri"/>
                <a:ea typeface="Calibri"/>
                <a:cs typeface="Calibri"/>
                <a:sym typeface="Calibri"/>
              </a:rPr>
              <a:t>‹#›</a:t>
            </a:fld>
            <a:endParaRPr b="0" i="0" sz="1600" u="none" cap="none" strike="noStrike">
              <a:solidFill>
                <a:srgbClr val="888888"/>
              </a:solidFill>
              <a:latin typeface="Calibri"/>
              <a:ea typeface="Calibri"/>
              <a:cs typeface="Calibri"/>
              <a:sym typeface="Calibri"/>
            </a:endParaRPr>
          </a:p>
        </p:txBody>
      </p:sp>
      <p:sp>
        <p:nvSpPr>
          <p:cNvPr id="210" name="Google Shape;210;p11"/>
          <p:cNvSpPr txBox="1"/>
          <p:nvPr/>
        </p:nvSpPr>
        <p:spPr>
          <a:xfrm>
            <a:off x="563337" y="2402806"/>
            <a:ext cx="8439983"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i="0" lang="en-US" sz="4400" u="none" cap="none" strike="noStrike">
                <a:solidFill>
                  <a:srgbClr val="002060"/>
                </a:solidFill>
                <a:latin typeface="Calibri"/>
                <a:ea typeface="Calibri"/>
                <a:cs typeface="Calibri"/>
                <a:sym typeface="Calibri"/>
              </a:rPr>
              <a:t>Continuous Deployment Strategies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cxnSp>
        <p:nvCxnSpPr>
          <p:cNvPr id="216" name="Google Shape;216;p12"/>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217" name="Google Shape;217;p12"/>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133" u="none" cap="none" strike="noStrike">
                <a:solidFill>
                  <a:srgbClr val="494429"/>
                </a:solidFill>
                <a:latin typeface="Calibri"/>
                <a:ea typeface="Calibri"/>
                <a:cs typeface="Calibri"/>
                <a:sym typeface="Calibri"/>
              </a:rPr>
              <a:t>Agile Brains Consulting</a:t>
            </a:r>
            <a:endParaRPr/>
          </a:p>
        </p:txBody>
      </p:sp>
      <p:sp>
        <p:nvSpPr>
          <p:cNvPr id="218" name="Google Shape;218;p12"/>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51" u="none" cap="none" strike="noStrike">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219" name="Google Shape;219;p12"/>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220" name="Google Shape;220;p12"/>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221" name="Google Shape;221;p12"/>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b="0" i="0" lang="en-US" sz="1600" u="none" cap="none" strike="noStrike">
                <a:solidFill>
                  <a:srgbClr val="888888"/>
                </a:solidFill>
                <a:latin typeface="Calibri"/>
                <a:ea typeface="Calibri"/>
                <a:cs typeface="Calibri"/>
                <a:sym typeface="Calibri"/>
              </a:rPr>
              <a:t>‹#›</a:t>
            </a:fld>
            <a:endParaRPr b="0" i="0" sz="1600" u="none" cap="none" strike="noStrike">
              <a:solidFill>
                <a:srgbClr val="888888"/>
              </a:solidFill>
              <a:latin typeface="Calibri"/>
              <a:ea typeface="Calibri"/>
              <a:cs typeface="Calibri"/>
              <a:sym typeface="Calibri"/>
            </a:endParaRPr>
          </a:p>
        </p:txBody>
      </p:sp>
      <p:sp>
        <p:nvSpPr>
          <p:cNvPr id="222" name="Google Shape;222;p12"/>
          <p:cNvSpPr txBox="1"/>
          <p:nvPr/>
        </p:nvSpPr>
        <p:spPr>
          <a:xfrm>
            <a:off x="352010" y="503025"/>
            <a:ext cx="8439983" cy="4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2060"/>
              </a:buClr>
              <a:buSzPts val="4400"/>
              <a:buFont typeface="Calibri"/>
              <a:buNone/>
            </a:pPr>
            <a:r>
              <a:rPr b="1" i="0" lang="en-US" sz="4400" u="none" cap="none" strike="noStrike">
                <a:solidFill>
                  <a:srgbClr val="002060"/>
                </a:solidFill>
                <a:latin typeface="Calibri"/>
                <a:ea typeface="Calibri"/>
                <a:cs typeface="Calibri"/>
                <a:sym typeface="Calibri"/>
              </a:rPr>
              <a:t>Strategies</a:t>
            </a:r>
            <a:endParaRPr/>
          </a:p>
        </p:txBody>
      </p:sp>
      <p:sp>
        <p:nvSpPr>
          <p:cNvPr id="223" name="Google Shape;223;p12"/>
          <p:cNvSpPr txBox="1"/>
          <p:nvPr/>
        </p:nvSpPr>
        <p:spPr>
          <a:xfrm>
            <a:off x="368642" y="1772816"/>
            <a:ext cx="8622320" cy="337335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800" u="none" cap="none" strike="noStrike">
                <a:solidFill>
                  <a:schemeClr val="dk1"/>
                </a:solidFill>
                <a:latin typeface="Calibri"/>
                <a:ea typeface="Calibri"/>
                <a:cs typeface="Calibri"/>
                <a:sym typeface="Calibri"/>
              </a:rPr>
              <a:t>Able to reliably and safely deploy, rollback and orchestrate software.</a:t>
            </a:r>
            <a:endParaRPr/>
          </a:p>
          <a:p>
            <a:pPr indent="0" lvl="0" marL="0" marR="0" rtl="0" algn="l">
              <a:lnSpc>
                <a:spcPct val="15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b="1" i="0" lang="en-US" sz="1800" u="none" cap="none" strike="noStrike">
                <a:solidFill>
                  <a:schemeClr val="dk1"/>
                </a:solidFill>
                <a:latin typeface="Calibri"/>
                <a:ea typeface="Calibri"/>
                <a:cs typeface="Calibri"/>
                <a:sym typeface="Calibri"/>
              </a:rPr>
              <a:t>List of strategies:</a:t>
            </a:r>
            <a:endParaRPr/>
          </a:p>
          <a:p>
            <a:pPr indent="-285750" lvl="0" marL="285750" marR="0" rtl="0" algn="l">
              <a:lnSpc>
                <a:spcPct val="15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Recreate</a:t>
            </a:r>
            <a:endParaRPr/>
          </a:p>
          <a:p>
            <a:pPr indent="-285750" lvl="0" marL="285750" marR="0" rtl="0" algn="l">
              <a:lnSpc>
                <a:spcPct val="15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Ramped (Rolling update) Deployments</a:t>
            </a:r>
            <a:endParaRPr/>
          </a:p>
          <a:p>
            <a:pPr indent="-285750" lvl="0" marL="28575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Blue/Green Deployments</a:t>
            </a:r>
            <a:endParaRPr/>
          </a:p>
          <a:p>
            <a:pPr indent="-285750" lvl="0" marL="28575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Canary Releases</a:t>
            </a:r>
            <a:endParaRPr/>
          </a:p>
          <a:p>
            <a:pPr indent="0" lvl="0" marL="0" marR="0" rtl="0" algn="l">
              <a:lnSpc>
                <a:spcPct val="15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cxnSp>
        <p:nvCxnSpPr>
          <p:cNvPr id="229" name="Google Shape;229;p13"/>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230" name="Google Shape;230;p13"/>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133" u="none" cap="none" strike="noStrike">
                <a:solidFill>
                  <a:srgbClr val="494429"/>
                </a:solidFill>
                <a:latin typeface="Calibri"/>
                <a:ea typeface="Calibri"/>
                <a:cs typeface="Calibri"/>
                <a:sym typeface="Calibri"/>
              </a:rPr>
              <a:t>Agile Brains Consulting</a:t>
            </a:r>
            <a:endParaRPr/>
          </a:p>
        </p:txBody>
      </p:sp>
      <p:sp>
        <p:nvSpPr>
          <p:cNvPr id="231" name="Google Shape;231;p13"/>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51" u="none" cap="none" strike="noStrike">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232" name="Google Shape;232;p13"/>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233" name="Google Shape;233;p13"/>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234" name="Google Shape;234;p13"/>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b="0" i="0" lang="en-US" sz="1600" u="none" cap="none" strike="noStrike">
                <a:solidFill>
                  <a:srgbClr val="888888"/>
                </a:solidFill>
                <a:latin typeface="Calibri"/>
                <a:ea typeface="Calibri"/>
                <a:cs typeface="Calibri"/>
                <a:sym typeface="Calibri"/>
              </a:rPr>
              <a:t>‹#›</a:t>
            </a:fld>
            <a:endParaRPr b="0" i="0" sz="1600" u="none" cap="none" strike="noStrike">
              <a:solidFill>
                <a:srgbClr val="888888"/>
              </a:solidFill>
              <a:latin typeface="Calibri"/>
              <a:ea typeface="Calibri"/>
              <a:cs typeface="Calibri"/>
              <a:sym typeface="Calibri"/>
            </a:endParaRPr>
          </a:p>
        </p:txBody>
      </p:sp>
      <p:sp>
        <p:nvSpPr>
          <p:cNvPr id="235" name="Google Shape;235;p13"/>
          <p:cNvSpPr txBox="1"/>
          <p:nvPr/>
        </p:nvSpPr>
        <p:spPr>
          <a:xfrm>
            <a:off x="352010" y="503025"/>
            <a:ext cx="8439983" cy="4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2060"/>
              </a:buClr>
              <a:buSzPts val="4400"/>
              <a:buFont typeface="Calibri"/>
              <a:buNone/>
            </a:pPr>
            <a:r>
              <a:rPr b="1" i="0" lang="en-US" sz="4400" u="none" cap="none" strike="noStrike">
                <a:solidFill>
                  <a:srgbClr val="002060"/>
                </a:solidFill>
                <a:latin typeface="Calibri"/>
                <a:ea typeface="Calibri"/>
                <a:cs typeface="Calibri"/>
                <a:sym typeface="Calibri"/>
              </a:rPr>
              <a:t>Strategies - Recreate</a:t>
            </a:r>
            <a:endParaRPr/>
          </a:p>
        </p:txBody>
      </p:sp>
      <p:sp>
        <p:nvSpPr>
          <p:cNvPr id="236" name="Google Shape;236;p13"/>
          <p:cNvSpPr txBox="1"/>
          <p:nvPr/>
        </p:nvSpPr>
        <p:spPr>
          <a:xfrm>
            <a:off x="366998" y="1518112"/>
            <a:ext cx="86223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dk1"/>
                </a:solidFill>
                <a:latin typeface="Calibri"/>
                <a:ea typeface="Calibri"/>
                <a:cs typeface="Calibri"/>
                <a:sym typeface="Calibri"/>
              </a:rPr>
              <a:t>Recreate</a:t>
            </a:r>
            <a:r>
              <a:rPr b="0" i="0" lang="en-US" sz="2400" u="none" cap="none" strike="noStrike">
                <a:solidFill>
                  <a:schemeClr val="dk1"/>
                </a:solidFill>
                <a:latin typeface="Calibri"/>
                <a:ea typeface="Calibri"/>
                <a:cs typeface="Calibri"/>
                <a:sym typeface="Calibri"/>
              </a:rPr>
              <a:t> – </a:t>
            </a:r>
            <a:endParaRPr/>
          </a:p>
        </p:txBody>
      </p:sp>
      <p:sp>
        <p:nvSpPr>
          <p:cNvPr id="237" name="Google Shape;237;p13"/>
          <p:cNvSpPr/>
          <p:nvPr/>
        </p:nvSpPr>
        <p:spPr>
          <a:xfrm>
            <a:off x="366998" y="2243011"/>
            <a:ext cx="2723762" cy="3139321"/>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spec:</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replicas: 3</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selector: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matchLabels: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app: my-app</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lang="en-US" sz="1800">
                <a:solidFill>
                  <a:schemeClr val="dk1"/>
                </a:solidFill>
                <a:highlight>
                  <a:srgbClr val="FFFF00"/>
                </a:highlight>
                <a:latin typeface="Calibri"/>
                <a:ea typeface="Calibri"/>
                <a:cs typeface="Calibri"/>
                <a:sym typeface="Calibri"/>
              </a:rPr>
              <a:t> strategy:</a:t>
            </a:r>
            <a:endParaRPr/>
          </a:p>
          <a:p>
            <a:pPr indent="0" lvl="0" marL="0" marR="0" rtl="0" algn="l">
              <a:spcBef>
                <a:spcPts val="0"/>
              </a:spcBef>
              <a:spcAft>
                <a:spcPts val="0"/>
              </a:spcAft>
              <a:buNone/>
            </a:pPr>
            <a:r>
              <a:rPr lang="en-US" sz="1800">
                <a:solidFill>
                  <a:schemeClr val="dk1"/>
                </a:solidFill>
                <a:highlight>
                  <a:srgbClr val="FFFF00"/>
                </a:highlight>
                <a:latin typeface="Calibri"/>
                <a:ea typeface="Calibri"/>
                <a:cs typeface="Calibri"/>
                <a:sym typeface="Calibri"/>
              </a:rPr>
              <a:t>    type: Recreate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spec:</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containers: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 name: my-app</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image: my-image</a:t>
            </a:r>
            <a:endParaRPr sz="1800">
              <a:solidFill>
                <a:schemeClr val="dk1"/>
              </a:solidFill>
              <a:latin typeface="Calibri"/>
              <a:ea typeface="Calibri"/>
              <a:cs typeface="Calibri"/>
              <a:sym typeface="Calibri"/>
            </a:endParaRPr>
          </a:p>
        </p:txBody>
      </p:sp>
      <p:sp>
        <p:nvSpPr>
          <p:cNvPr id="238" name="Google Shape;238;p13"/>
          <p:cNvSpPr/>
          <p:nvPr/>
        </p:nvSpPr>
        <p:spPr>
          <a:xfrm>
            <a:off x="3401173" y="2436823"/>
            <a:ext cx="5588145" cy="254236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terminate all the running instances then recreate them with the newer version</a:t>
            </a:r>
            <a:endParaRPr/>
          </a:p>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application state entirely renewed</a:t>
            </a:r>
            <a:endParaRPr sz="1800">
              <a:solidFill>
                <a:schemeClr val="dk1"/>
              </a:solidFill>
              <a:latin typeface="Content"/>
              <a:ea typeface="Content"/>
              <a:cs typeface="Content"/>
              <a:sym typeface="Content"/>
            </a:endParaRPr>
          </a:p>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ontent"/>
                <a:ea typeface="Content"/>
                <a:cs typeface="Content"/>
                <a:sym typeface="Content"/>
              </a:rPr>
              <a:t>not a true continuous deployment strategy</a:t>
            </a:r>
            <a:endParaRPr/>
          </a:p>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downtime</a:t>
            </a:r>
            <a:endParaRPr/>
          </a:p>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conceptual simplicity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cxnSp>
        <p:nvCxnSpPr>
          <p:cNvPr id="244" name="Google Shape;244;p14"/>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245" name="Google Shape;245;p14"/>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246" name="Google Shape;246;p14"/>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247" name="Google Shape;247;p14"/>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248" name="Google Shape;248;p14"/>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249" name="Google Shape;249;p14"/>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250" name="Google Shape;250;p14"/>
          <p:cNvSpPr txBox="1"/>
          <p:nvPr/>
        </p:nvSpPr>
        <p:spPr>
          <a:xfrm>
            <a:off x="352010" y="503025"/>
            <a:ext cx="8439983" cy="4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2060"/>
              </a:buClr>
              <a:buSzPts val="4000"/>
              <a:buFont typeface="Calibri"/>
              <a:buNone/>
            </a:pPr>
            <a:r>
              <a:rPr b="1" lang="en-US" sz="4000">
                <a:solidFill>
                  <a:srgbClr val="002060"/>
                </a:solidFill>
                <a:latin typeface="Calibri"/>
                <a:ea typeface="Calibri"/>
                <a:cs typeface="Calibri"/>
                <a:sym typeface="Calibri"/>
              </a:rPr>
              <a:t>Strategies – Ramped or Rolling update</a:t>
            </a:r>
            <a:endParaRPr/>
          </a:p>
        </p:txBody>
      </p:sp>
      <p:sp>
        <p:nvSpPr>
          <p:cNvPr id="251" name="Google Shape;251;p14"/>
          <p:cNvSpPr txBox="1"/>
          <p:nvPr/>
        </p:nvSpPr>
        <p:spPr>
          <a:xfrm>
            <a:off x="397682" y="1262901"/>
            <a:ext cx="86223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Ramped or Rolling Update</a:t>
            </a:r>
            <a:endParaRPr/>
          </a:p>
        </p:txBody>
      </p:sp>
      <p:pic>
        <p:nvPicPr>
          <p:cNvPr id="252" name="Google Shape;252;p14"/>
          <p:cNvPicPr preferRelativeResize="0"/>
          <p:nvPr/>
        </p:nvPicPr>
        <p:blipFill rotWithShape="1">
          <a:blip r:embed="rId5">
            <a:alphaModFix/>
          </a:blip>
          <a:srcRect b="0" l="0" r="0" t="0"/>
          <a:stretch/>
        </p:blipFill>
        <p:spPr>
          <a:xfrm>
            <a:off x="70934" y="1994896"/>
            <a:ext cx="5826422" cy="3460445"/>
          </a:xfrm>
          <a:prstGeom prst="rect">
            <a:avLst/>
          </a:prstGeom>
          <a:noFill/>
          <a:ln>
            <a:noFill/>
          </a:ln>
        </p:spPr>
      </p:pic>
      <p:sp>
        <p:nvSpPr>
          <p:cNvPr id="253" name="Google Shape;253;p14"/>
          <p:cNvSpPr/>
          <p:nvPr/>
        </p:nvSpPr>
        <p:spPr>
          <a:xfrm>
            <a:off x="5748237" y="2143484"/>
            <a:ext cx="3255083" cy="337335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A secondary ReplicaSet is created with the new version of the application</a:t>
            </a:r>
            <a:endParaRPr/>
          </a:p>
          <a:p>
            <a:pPr indent="-285750" lvl="0" marL="285750" marR="0" rtl="0" algn="l">
              <a:lnSpc>
                <a:spcPct val="15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The number of replicas of the old version is decreased and the new version is increased</a:t>
            </a:r>
            <a:endParaRPr/>
          </a:p>
          <a:p>
            <a:pPr indent="-285750" lvl="0" marL="285750" marR="0" rtl="0" algn="l">
              <a:lnSpc>
                <a:spcPct val="15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Until the correct number of replicas is reached</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cxnSp>
        <p:nvCxnSpPr>
          <p:cNvPr id="259" name="Google Shape;259;p15"/>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260" name="Google Shape;260;p15"/>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261" name="Google Shape;261;p15"/>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262" name="Google Shape;262;p15"/>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263" name="Google Shape;263;p15"/>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264" name="Google Shape;264;p15"/>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265" name="Google Shape;265;p15"/>
          <p:cNvSpPr txBox="1"/>
          <p:nvPr/>
        </p:nvSpPr>
        <p:spPr>
          <a:xfrm>
            <a:off x="352010" y="503025"/>
            <a:ext cx="8439983" cy="4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2060"/>
              </a:buClr>
              <a:buSzPts val="4000"/>
              <a:buFont typeface="Calibri"/>
              <a:buNone/>
            </a:pPr>
            <a:r>
              <a:rPr b="1" lang="en-US" sz="4000">
                <a:solidFill>
                  <a:srgbClr val="002060"/>
                </a:solidFill>
                <a:latin typeface="Calibri"/>
                <a:ea typeface="Calibri"/>
                <a:cs typeface="Calibri"/>
                <a:sym typeface="Calibri"/>
              </a:rPr>
              <a:t>Strategies – Ramped or Rolling update</a:t>
            </a:r>
            <a:endParaRPr/>
          </a:p>
        </p:txBody>
      </p:sp>
      <p:sp>
        <p:nvSpPr>
          <p:cNvPr id="266" name="Google Shape;266;p15"/>
          <p:cNvSpPr/>
          <p:nvPr/>
        </p:nvSpPr>
        <p:spPr>
          <a:xfrm>
            <a:off x="592930" y="1631927"/>
            <a:ext cx="829954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Best Practice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Should be accompanied by some kind of a basic health check</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To verify the new instances are ready to provide services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To avoid downtime</a:t>
            </a:r>
            <a:endParaRPr/>
          </a:p>
        </p:txBody>
      </p:sp>
      <p:sp>
        <p:nvSpPr>
          <p:cNvPr id="267" name="Google Shape;267;p15"/>
          <p:cNvSpPr/>
          <p:nvPr/>
        </p:nvSpPr>
        <p:spPr>
          <a:xfrm>
            <a:off x="600702" y="3184370"/>
            <a:ext cx="7849333"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Keep in mind</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old and the new version run side by side.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Requires full backward compatibility of our API and schema changes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Careful API versioning whenever backward compatibility gets broken.</a:t>
            </a:r>
            <a:endParaRPr/>
          </a:p>
        </p:txBody>
      </p:sp>
      <p:sp>
        <p:nvSpPr>
          <p:cNvPr id="268" name="Google Shape;268;p15"/>
          <p:cNvSpPr/>
          <p:nvPr/>
        </p:nvSpPr>
        <p:spPr>
          <a:xfrm>
            <a:off x="467543" y="4955284"/>
            <a:ext cx="7982491"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If deployment exposed as service, the service will load-balance traffic to only active and available pods</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cxnSp>
        <p:nvCxnSpPr>
          <p:cNvPr id="274" name="Google Shape;274;p16"/>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275" name="Google Shape;275;p16"/>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276" name="Google Shape;276;p16"/>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277" name="Google Shape;277;p16"/>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278" name="Google Shape;278;p16"/>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279" name="Google Shape;279;p16"/>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280" name="Google Shape;280;p16"/>
          <p:cNvSpPr/>
          <p:nvPr/>
        </p:nvSpPr>
        <p:spPr>
          <a:xfrm>
            <a:off x="592931" y="1534887"/>
            <a:ext cx="8199062" cy="41395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dk1"/>
                </a:solidFill>
                <a:latin typeface="Calibri"/>
                <a:ea typeface="Calibri"/>
                <a:cs typeface="Calibri"/>
                <a:sym typeface="Calibri"/>
              </a:rPr>
              <a:t>spec:</a:t>
            </a:r>
            <a:endParaRPr/>
          </a:p>
          <a:p>
            <a:pPr indent="0" lvl="0" marL="0" marR="0" rtl="0" algn="l">
              <a:spcBef>
                <a:spcPts val="0"/>
              </a:spcBef>
              <a:spcAft>
                <a:spcPts val="0"/>
              </a:spcAft>
              <a:buNone/>
            </a:pPr>
            <a:r>
              <a:rPr lang="en-US" sz="1700">
                <a:solidFill>
                  <a:schemeClr val="dk1"/>
                </a:solidFill>
                <a:latin typeface="Calibri"/>
                <a:ea typeface="Calibri"/>
                <a:cs typeface="Calibri"/>
                <a:sym typeface="Calibri"/>
              </a:rPr>
              <a:t>  replicas: 3</a:t>
            </a:r>
            <a:endParaRPr/>
          </a:p>
          <a:p>
            <a:pPr indent="0" lvl="0" marL="0" marR="0" rtl="0" algn="l">
              <a:spcBef>
                <a:spcPts val="0"/>
              </a:spcBef>
              <a:spcAft>
                <a:spcPts val="0"/>
              </a:spcAft>
              <a:buNone/>
            </a:pPr>
            <a:r>
              <a:rPr lang="en-US" sz="1700">
                <a:solidFill>
                  <a:schemeClr val="dk1"/>
                </a:solidFill>
                <a:latin typeface="Calibri"/>
                <a:ea typeface="Calibri"/>
                <a:cs typeface="Calibri"/>
                <a:sym typeface="Calibri"/>
              </a:rPr>
              <a:t>  </a:t>
            </a:r>
            <a:r>
              <a:rPr lang="en-US" sz="1700">
                <a:solidFill>
                  <a:schemeClr val="dk1"/>
                </a:solidFill>
                <a:highlight>
                  <a:srgbClr val="FFFF00"/>
                </a:highlight>
                <a:latin typeface="Calibri"/>
                <a:ea typeface="Calibri"/>
                <a:cs typeface="Calibri"/>
                <a:sym typeface="Calibri"/>
              </a:rPr>
              <a:t>strategy:</a:t>
            </a:r>
            <a:endParaRPr/>
          </a:p>
          <a:p>
            <a:pPr indent="0" lvl="0" marL="0" marR="0" rtl="0" algn="l">
              <a:spcBef>
                <a:spcPts val="0"/>
              </a:spcBef>
              <a:spcAft>
                <a:spcPts val="0"/>
              </a:spcAft>
              <a:buNone/>
            </a:pPr>
            <a:r>
              <a:rPr lang="en-US" sz="1700">
                <a:solidFill>
                  <a:schemeClr val="dk1"/>
                </a:solidFill>
                <a:highlight>
                  <a:srgbClr val="FFFF00"/>
                </a:highlight>
                <a:latin typeface="Calibri"/>
                <a:ea typeface="Calibri"/>
                <a:cs typeface="Calibri"/>
                <a:sym typeface="Calibri"/>
              </a:rPr>
              <a:t>    type: RollingUpdate</a:t>
            </a:r>
            <a:endParaRPr sz="1700">
              <a:solidFill>
                <a:schemeClr val="dk1"/>
              </a:solidFill>
              <a:highlight>
                <a:srgbClr val="FFFF00"/>
              </a:highlight>
              <a:latin typeface="Calibri"/>
              <a:ea typeface="Calibri"/>
              <a:cs typeface="Calibri"/>
              <a:sym typeface="Calibri"/>
            </a:endParaRPr>
          </a:p>
          <a:p>
            <a:pPr indent="0" lvl="0" marL="0" marR="0" rtl="0" algn="l">
              <a:spcBef>
                <a:spcPts val="0"/>
              </a:spcBef>
              <a:spcAft>
                <a:spcPts val="0"/>
              </a:spcAft>
              <a:buNone/>
            </a:pPr>
            <a:r>
              <a:rPr lang="en-US" sz="1700">
                <a:solidFill>
                  <a:schemeClr val="dk1"/>
                </a:solidFill>
                <a:latin typeface="Calibri"/>
                <a:ea typeface="Calibri"/>
                <a:cs typeface="Calibri"/>
                <a:sym typeface="Calibri"/>
              </a:rPr>
              <a:t>    rollingUpdate:</a:t>
            </a:r>
            <a:endParaRPr/>
          </a:p>
          <a:p>
            <a:pPr indent="0" lvl="0" marL="0" marR="0" rtl="0" algn="l">
              <a:spcBef>
                <a:spcPts val="0"/>
              </a:spcBef>
              <a:spcAft>
                <a:spcPts val="0"/>
              </a:spcAft>
              <a:buNone/>
            </a:pPr>
            <a:r>
              <a:rPr lang="en-US" sz="1700">
                <a:solidFill>
                  <a:schemeClr val="dk1"/>
                </a:solidFill>
                <a:latin typeface="Calibri"/>
                <a:ea typeface="Calibri"/>
                <a:cs typeface="Calibri"/>
                <a:sym typeface="Calibri"/>
              </a:rPr>
              <a:t>      maxSurge: 2 or x%               	</a:t>
            </a:r>
            <a:r>
              <a:rPr lang="en-US" sz="1700">
                <a:solidFill>
                  <a:schemeClr val="dk2"/>
                </a:solidFill>
                <a:latin typeface="Calibri"/>
                <a:ea typeface="Calibri"/>
                <a:cs typeface="Calibri"/>
                <a:sym typeface="Calibri"/>
              </a:rPr>
              <a:t># max number of pods can be created over desired</a:t>
            </a:r>
            <a:endParaRPr/>
          </a:p>
          <a:p>
            <a:pPr indent="0" lvl="0" marL="0" marR="0" rtl="0" algn="l">
              <a:spcBef>
                <a:spcPts val="0"/>
              </a:spcBef>
              <a:spcAft>
                <a:spcPts val="0"/>
              </a:spcAft>
              <a:buNone/>
            </a:pPr>
            <a:r>
              <a:rPr lang="en-US" sz="1700">
                <a:solidFill>
                  <a:schemeClr val="dk2"/>
                </a:solidFill>
                <a:latin typeface="Calibri"/>
                <a:ea typeface="Calibri"/>
                <a:cs typeface="Calibri"/>
                <a:sym typeface="Calibri"/>
              </a:rPr>
              <a:t>      </a:t>
            </a:r>
            <a:r>
              <a:rPr lang="en-US" sz="1700">
                <a:solidFill>
                  <a:schemeClr val="dk1"/>
                </a:solidFill>
                <a:latin typeface="Calibri"/>
                <a:ea typeface="Calibri"/>
                <a:cs typeface="Calibri"/>
                <a:sym typeface="Calibri"/>
              </a:rPr>
              <a:t>maxUnavailable: 1 or x%    	</a:t>
            </a:r>
            <a:r>
              <a:rPr lang="en-US" sz="1700">
                <a:solidFill>
                  <a:schemeClr val="dk2"/>
                </a:solidFill>
                <a:latin typeface="Calibri"/>
                <a:ea typeface="Calibri"/>
                <a:cs typeface="Calibri"/>
                <a:sym typeface="Calibri"/>
              </a:rPr>
              <a:t># define how many pods can be unavailable</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containers:</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image: nginx:2.0</a:t>
            </a:r>
            <a:endParaRPr/>
          </a:p>
          <a:p>
            <a:pPr indent="0" lvl="0" marL="0" marR="0" rtl="0" algn="l">
              <a:spcBef>
                <a:spcPts val="0"/>
              </a:spcBef>
              <a:spcAft>
                <a:spcPts val="0"/>
              </a:spcAft>
              <a:buNone/>
            </a:pPr>
            <a:r>
              <a:rPr lang="en-US" sz="1600">
                <a:solidFill>
                  <a:schemeClr val="dk1"/>
                </a:solidFill>
                <a:highlight>
                  <a:srgbClr val="FFFF00"/>
                </a:highlight>
                <a:latin typeface="Calibri"/>
                <a:ea typeface="Calibri"/>
                <a:cs typeface="Calibri"/>
                <a:sym typeface="Calibri"/>
              </a:rPr>
              <a:t>  readinessProbe: </a:t>
            </a:r>
            <a:r>
              <a:rPr lang="en-US" sz="1600">
                <a:solidFill>
                  <a:schemeClr val="dk1"/>
                </a:solidFill>
                <a:latin typeface="Calibri"/>
                <a:ea typeface="Calibri"/>
                <a:cs typeface="Calibri"/>
                <a:sym typeface="Calibri"/>
              </a:rPr>
              <a:t>      </a:t>
            </a:r>
            <a:r>
              <a:rPr lang="en-US" sz="1600">
                <a:solidFill>
                  <a:schemeClr val="dk2"/>
                </a:solidFill>
                <a:latin typeface="Calibri"/>
                <a:ea typeface="Calibri"/>
                <a:cs typeface="Calibri"/>
                <a:sym typeface="Calibri"/>
              </a:rPr>
              <a:t> 			# when the container is ready to accept traffic </a:t>
            </a:r>
            <a:br>
              <a:rPr lang="en-US" sz="1600">
                <a:solidFill>
                  <a:schemeClr val="dk2"/>
                </a:solidFill>
                <a:latin typeface="Calibri"/>
                <a:ea typeface="Calibri"/>
                <a:cs typeface="Calibri"/>
                <a:sym typeface="Calibri"/>
              </a:rPr>
            </a:br>
            <a:r>
              <a:rPr lang="en-US" sz="1600">
                <a:solidFill>
                  <a:schemeClr val="dk1"/>
                </a:solidFill>
                <a:latin typeface="Calibri"/>
                <a:ea typeface="Calibri"/>
                <a:cs typeface="Calibri"/>
                <a:sym typeface="Calibri"/>
              </a:rPr>
              <a:t>    httpGet: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path: /</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port: 8080</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initialDelaySeconds: 5</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periodSeconds: 5</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successThreshold: 1</a:t>
            </a:r>
            <a:endParaRPr sz="1700">
              <a:solidFill>
                <a:schemeClr val="dk2"/>
              </a:solidFill>
              <a:latin typeface="Calibri"/>
              <a:ea typeface="Calibri"/>
              <a:cs typeface="Calibri"/>
              <a:sym typeface="Calibri"/>
            </a:endParaRPr>
          </a:p>
        </p:txBody>
      </p:sp>
      <p:sp>
        <p:nvSpPr>
          <p:cNvPr id="281" name="Google Shape;281;p16"/>
          <p:cNvSpPr txBox="1"/>
          <p:nvPr/>
        </p:nvSpPr>
        <p:spPr>
          <a:xfrm>
            <a:off x="352010" y="503025"/>
            <a:ext cx="8439983" cy="4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2060"/>
              </a:buClr>
              <a:buSzPts val="4000"/>
              <a:buFont typeface="Calibri"/>
              <a:buNone/>
            </a:pPr>
            <a:r>
              <a:rPr b="1" lang="en-US" sz="4000">
                <a:solidFill>
                  <a:srgbClr val="002060"/>
                </a:solidFill>
                <a:latin typeface="Calibri"/>
                <a:ea typeface="Calibri"/>
                <a:cs typeface="Calibri"/>
                <a:sym typeface="Calibri"/>
              </a:rPr>
              <a:t>Strategies – Ramped or Rolling update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17"/>
          <p:cNvSpPr txBox="1"/>
          <p:nvPr>
            <p:ph type="title"/>
          </p:nvPr>
        </p:nvSpPr>
        <p:spPr>
          <a:xfrm>
            <a:off x="755576" y="136529"/>
            <a:ext cx="7560840" cy="1158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3"/>
              </a:buClr>
              <a:buSzPts val="2400"/>
              <a:buFont typeface="Calibri"/>
              <a:buNone/>
            </a:pPr>
            <a:r>
              <a:rPr b="1" lang="en-US" sz="2400">
                <a:solidFill>
                  <a:srgbClr val="000000"/>
                </a:solidFill>
                <a:latin typeface="Calibri"/>
                <a:ea typeface="Calibri"/>
                <a:cs typeface="Calibri"/>
                <a:sym typeface="Calibri"/>
              </a:rPr>
              <a:t>$ kubectl set image &lt;deployment&gt; &lt;new-image&gt;</a:t>
            </a:r>
            <a:endParaRPr b="1" sz="2400">
              <a:solidFill>
                <a:srgbClr val="000000"/>
              </a:solidFill>
              <a:latin typeface="Calibri"/>
              <a:ea typeface="Calibri"/>
              <a:cs typeface="Calibri"/>
              <a:sym typeface="Calibri"/>
            </a:endParaRPr>
          </a:p>
        </p:txBody>
      </p:sp>
      <p:pic>
        <p:nvPicPr>
          <p:cNvPr id="287" name="Google Shape;287;p17"/>
          <p:cNvPicPr preferRelativeResize="0"/>
          <p:nvPr/>
        </p:nvPicPr>
        <p:blipFill rotWithShape="1">
          <a:blip r:embed="rId3">
            <a:alphaModFix/>
          </a:blip>
          <a:srcRect b="0" l="0" r="0" t="0"/>
          <a:stretch/>
        </p:blipFill>
        <p:spPr>
          <a:xfrm>
            <a:off x="1143000" y="1295402"/>
            <a:ext cx="6858000" cy="3786133"/>
          </a:xfrm>
          <a:prstGeom prst="rect">
            <a:avLst/>
          </a:prstGeom>
          <a:noFill/>
          <a:ln>
            <a:noFill/>
          </a:ln>
        </p:spPr>
      </p:pic>
      <p:sp>
        <p:nvSpPr>
          <p:cNvPr id="288" name="Google Shape;288;p17"/>
          <p:cNvSpPr txBox="1"/>
          <p:nvPr/>
        </p:nvSpPr>
        <p:spPr>
          <a:xfrm>
            <a:off x="1331640" y="5257800"/>
            <a:ext cx="6669360" cy="68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Note: </a:t>
            </a:r>
            <a:r>
              <a:rPr lang="en-US" sz="1800">
                <a:solidFill>
                  <a:schemeClr val="dk1"/>
                </a:solidFill>
                <a:latin typeface="Calibri"/>
                <a:ea typeface="Calibri"/>
                <a:cs typeface="Calibri"/>
                <a:sym typeface="Calibri"/>
              </a:rPr>
              <a:t>Rolling updates can also be undone</a:t>
            </a:r>
            <a:endParaRPr sz="1800">
              <a:solidFill>
                <a:schemeClr val="dk1"/>
              </a:solidFill>
              <a:latin typeface="Arial"/>
              <a:ea typeface="Arial"/>
              <a:cs typeface="Arial"/>
              <a:sym typeface="Arial"/>
            </a:endParaRPr>
          </a:p>
        </p:txBody>
      </p:sp>
      <p:cxnSp>
        <p:nvCxnSpPr>
          <p:cNvPr id="289" name="Google Shape;289;p17"/>
          <p:cNvCxnSpPr/>
          <p:nvPr/>
        </p:nvCxnSpPr>
        <p:spPr>
          <a:xfrm>
            <a:off x="1"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290" name="Google Shape;290;p17"/>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291" name="Google Shape;291;p17"/>
          <p:cNvSpPr txBox="1"/>
          <p:nvPr/>
        </p:nvSpPr>
        <p:spPr>
          <a:xfrm>
            <a:off x="2636042" y="6490034"/>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292" name="Google Shape;292;p17"/>
          <p:cNvPicPr preferRelativeResize="0"/>
          <p:nvPr/>
        </p:nvPicPr>
        <p:blipFill rotWithShape="1">
          <a:blip r:embed="rId4">
            <a:alphaModFix/>
          </a:blip>
          <a:srcRect b="0" l="0" r="0" t="0"/>
          <a:stretch/>
        </p:blipFill>
        <p:spPr>
          <a:xfrm>
            <a:off x="185738" y="6273801"/>
            <a:ext cx="407193" cy="542924"/>
          </a:xfrm>
          <a:prstGeom prst="rect">
            <a:avLst/>
          </a:prstGeom>
          <a:noFill/>
          <a:ln>
            <a:noFill/>
          </a:ln>
        </p:spPr>
      </p:pic>
      <p:pic>
        <p:nvPicPr>
          <p:cNvPr id="293" name="Google Shape;293;p17"/>
          <p:cNvPicPr preferRelativeResize="0"/>
          <p:nvPr/>
        </p:nvPicPr>
        <p:blipFill rotWithShape="1">
          <a:blip r:embed="rId5">
            <a:alphaModFix/>
          </a:blip>
          <a:srcRect b="30906" l="0" r="0" t="26736"/>
          <a:stretch/>
        </p:blipFill>
        <p:spPr>
          <a:xfrm>
            <a:off x="7474166" y="6252636"/>
            <a:ext cx="975870" cy="551155"/>
          </a:xfrm>
          <a:prstGeom prst="rect">
            <a:avLst/>
          </a:prstGeom>
          <a:noFill/>
          <a:ln>
            <a:noFill/>
          </a:ln>
        </p:spPr>
      </p:pic>
      <p:sp>
        <p:nvSpPr>
          <p:cNvPr id="294" name="Google Shape;294;p17"/>
          <p:cNvSpPr txBox="1"/>
          <p:nvPr/>
        </p:nvSpPr>
        <p:spPr>
          <a:xfrm>
            <a:off x="6869720" y="6356352"/>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18"/>
          <p:cNvSpPr txBox="1"/>
          <p:nvPr>
            <p:ph type="title"/>
          </p:nvPr>
        </p:nvSpPr>
        <p:spPr>
          <a:xfrm>
            <a:off x="1614488" y="365129"/>
            <a:ext cx="5915025" cy="1158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3"/>
              </a:buClr>
              <a:buSzPts val="2400"/>
              <a:buFont typeface="Calibri"/>
              <a:buNone/>
            </a:pPr>
            <a:r>
              <a:rPr b="1" lang="en-US" sz="2400">
                <a:solidFill>
                  <a:srgbClr val="000000"/>
                </a:solidFill>
                <a:latin typeface="Calibri"/>
                <a:ea typeface="Calibri"/>
                <a:cs typeface="Calibri"/>
                <a:sym typeface="Calibri"/>
              </a:rPr>
              <a:t>$ kubectl rollout undo &lt;deployment&gt;</a:t>
            </a:r>
            <a:endParaRPr b="1" sz="2400">
              <a:solidFill>
                <a:srgbClr val="000000"/>
              </a:solidFill>
              <a:latin typeface="Calibri"/>
              <a:ea typeface="Calibri"/>
              <a:cs typeface="Calibri"/>
              <a:sym typeface="Calibri"/>
            </a:endParaRPr>
          </a:p>
        </p:txBody>
      </p:sp>
      <p:pic>
        <p:nvPicPr>
          <p:cNvPr id="300" name="Google Shape;300;p18"/>
          <p:cNvPicPr preferRelativeResize="0"/>
          <p:nvPr/>
        </p:nvPicPr>
        <p:blipFill rotWithShape="1">
          <a:blip r:embed="rId3">
            <a:alphaModFix/>
          </a:blip>
          <a:srcRect b="0" l="0" r="0" t="0"/>
          <a:stretch/>
        </p:blipFill>
        <p:spPr>
          <a:xfrm>
            <a:off x="1143000" y="1371602"/>
            <a:ext cx="6858000" cy="3776263"/>
          </a:xfrm>
          <a:prstGeom prst="rect">
            <a:avLst/>
          </a:prstGeom>
          <a:noFill/>
          <a:ln>
            <a:noFill/>
          </a:ln>
        </p:spPr>
      </p:pic>
      <p:sp>
        <p:nvSpPr>
          <p:cNvPr id="301" name="Google Shape;301;p18"/>
          <p:cNvSpPr txBox="1"/>
          <p:nvPr/>
        </p:nvSpPr>
        <p:spPr>
          <a:xfrm>
            <a:off x="1771650" y="5257800"/>
            <a:ext cx="6229350" cy="68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Note: </a:t>
            </a:r>
            <a:r>
              <a:rPr lang="en-US" sz="1800">
                <a:solidFill>
                  <a:schemeClr val="dk1"/>
                </a:solidFill>
                <a:latin typeface="Calibri"/>
                <a:ea typeface="Calibri"/>
                <a:cs typeface="Calibri"/>
                <a:sym typeface="Calibri"/>
              </a:rPr>
              <a:t>Rollbacks can also be also enacted with zero-downtime</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302" name="Google Shape;302;p18"/>
          <p:cNvCxnSpPr/>
          <p:nvPr/>
        </p:nvCxnSpPr>
        <p:spPr>
          <a:xfrm>
            <a:off x="1"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303" name="Google Shape;303;p18"/>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304" name="Google Shape;304;p18"/>
          <p:cNvSpPr txBox="1"/>
          <p:nvPr/>
        </p:nvSpPr>
        <p:spPr>
          <a:xfrm>
            <a:off x="2636042" y="6490034"/>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305" name="Google Shape;305;p18"/>
          <p:cNvPicPr preferRelativeResize="0"/>
          <p:nvPr/>
        </p:nvPicPr>
        <p:blipFill rotWithShape="1">
          <a:blip r:embed="rId4">
            <a:alphaModFix/>
          </a:blip>
          <a:srcRect b="0" l="0" r="0" t="0"/>
          <a:stretch/>
        </p:blipFill>
        <p:spPr>
          <a:xfrm>
            <a:off x="185738" y="6273801"/>
            <a:ext cx="407193" cy="542924"/>
          </a:xfrm>
          <a:prstGeom prst="rect">
            <a:avLst/>
          </a:prstGeom>
          <a:noFill/>
          <a:ln>
            <a:noFill/>
          </a:ln>
        </p:spPr>
      </p:pic>
      <p:pic>
        <p:nvPicPr>
          <p:cNvPr id="306" name="Google Shape;306;p18"/>
          <p:cNvPicPr preferRelativeResize="0"/>
          <p:nvPr/>
        </p:nvPicPr>
        <p:blipFill rotWithShape="1">
          <a:blip r:embed="rId5">
            <a:alphaModFix/>
          </a:blip>
          <a:srcRect b="30906" l="0" r="0" t="26736"/>
          <a:stretch/>
        </p:blipFill>
        <p:spPr>
          <a:xfrm>
            <a:off x="7474166" y="6252636"/>
            <a:ext cx="975870" cy="551155"/>
          </a:xfrm>
          <a:prstGeom prst="rect">
            <a:avLst/>
          </a:prstGeom>
          <a:noFill/>
          <a:ln>
            <a:noFill/>
          </a:ln>
        </p:spPr>
      </p:pic>
      <p:sp>
        <p:nvSpPr>
          <p:cNvPr id="307" name="Google Shape;307;p18"/>
          <p:cNvSpPr txBox="1"/>
          <p:nvPr/>
        </p:nvSpPr>
        <p:spPr>
          <a:xfrm>
            <a:off x="6869720" y="6356352"/>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19"/>
          <p:cNvSpPr txBox="1"/>
          <p:nvPr/>
        </p:nvSpPr>
        <p:spPr>
          <a:xfrm>
            <a:off x="1485900" y="5308244"/>
            <a:ext cx="6115050" cy="121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kubectl rollout status deployment nginx</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kubectl rollout history deployment nginx</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kubectl rollout history deployment/nginx --revision=3</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Arial"/>
                <a:ea typeface="Arial"/>
                <a:cs typeface="Arial"/>
                <a:sym typeface="Arial"/>
              </a:rPr>
              <a:t>kubectl rollout undo deployment/nginx --to-revision &lt;num&gt;</a:t>
            </a:r>
            <a:endParaRPr sz="1800">
              <a:solidFill>
                <a:schemeClr val="dk1"/>
              </a:solidFill>
              <a:latin typeface="Calibri"/>
              <a:ea typeface="Calibri"/>
              <a:cs typeface="Calibri"/>
              <a:sym typeface="Calibri"/>
            </a:endParaRPr>
          </a:p>
        </p:txBody>
      </p:sp>
      <p:pic>
        <p:nvPicPr>
          <p:cNvPr id="313" name="Google Shape;313;p19"/>
          <p:cNvPicPr preferRelativeResize="0"/>
          <p:nvPr/>
        </p:nvPicPr>
        <p:blipFill rotWithShape="1">
          <a:blip r:embed="rId3">
            <a:alphaModFix/>
          </a:blip>
          <a:srcRect b="0" l="0" r="0" t="0"/>
          <a:stretch/>
        </p:blipFill>
        <p:spPr>
          <a:xfrm>
            <a:off x="1485900" y="79830"/>
            <a:ext cx="5968650" cy="5105400"/>
          </a:xfrm>
          <a:prstGeom prst="rect">
            <a:avLst/>
          </a:prstGeom>
          <a:noFill/>
          <a:ln>
            <a:noFill/>
          </a:ln>
        </p:spPr>
      </p:pic>
      <p:cxnSp>
        <p:nvCxnSpPr>
          <p:cNvPr id="314" name="Google Shape;314;p19"/>
          <p:cNvCxnSpPr/>
          <p:nvPr/>
        </p:nvCxnSpPr>
        <p:spPr>
          <a:xfrm>
            <a:off x="1"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315" name="Google Shape;315;p19"/>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316" name="Google Shape;316;p19"/>
          <p:cNvSpPr txBox="1"/>
          <p:nvPr/>
        </p:nvSpPr>
        <p:spPr>
          <a:xfrm>
            <a:off x="2636042" y="6490034"/>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317" name="Google Shape;317;p19"/>
          <p:cNvPicPr preferRelativeResize="0"/>
          <p:nvPr/>
        </p:nvPicPr>
        <p:blipFill rotWithShape="1">
          <a:blip r:embed="rId4">
            <a:alphaModFix/>
          </a:blip>
          <a:srcRect b="0" l="0" r="0" t="0"/>
          <a:stretch/>
        </p:blipFill>
        <p:spPr>
          <a:xfrm>
            <a:off x="185738" y="6273801"/>
            <a:ext cx="407193" cy="542924"/>
          </a:xfrm>
          <a:prstGeom prst="rect">
            <a:avLst/>
          </a:prstGeom>
          <a:noFill/>
          <a:ln>
            <a:noFill/>
          </a:ln>
        </p:spPr>
      </p:pic>
      <p:pic>
        <p:nvPicPr>
          <p:cNvPr id="318" name="Google Shape;318;p19"/>
          <p:cNvPicPr preferRelativeResize="0"/>
          <p:nvPr/>
        </p:nvPicPr>
        <p:blipFill rotWithShape="1">
          <a:blip r:embed="rId5">
            <a:alphaModFix/>
          </a:blip>
          <a:srcRect b="30906" l="0" r="0" t="26736"/>
          <a:stretch/>
        </p:blipFill>
        <p:spPr>
          <a:xfrm>
            <a:off x="7474166" y="6252636"/>
            <a:ext cx="975870" cy="551155"/>
          </a:xfrm>
          <a:prstGeom prst="rect">
            <a:avLst/>
          </a:prstGeom>
          <a:noFill/>
          <a:ln>
            <a:noFill/>
          </a:ln>
        </p:spPr>
      </p:pic>
      <p:sp>
        <p:nvSpPr>
          <p:cNvPr id="319" name="Google Shape;319;p19"/>
          <p:cNvSpPr txBox="1"/>
          <p:nvPr/>
        </p:nvSpPr>
        <p:spPr>
          <a:xfrm>
            <a:off x="6869720" y="6356352"/>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4400"/>
              <a:buFont typeface="Calibri"/>
              <a:buNone/>
            </a:pPr>
            <a:r>
              <a:rPr b="1" lang="en-US">
                <a:solidFill>
                  <a:schemeClr val="accent1"/>
                </a:solidFill>
              </a:rPr>
              <a:t>Table of Content</a:t>
            </a:r>
            <a:endParaRPr/>
          </a:p>
        </p:txBody>
      </p:sp>
      <p:sp>
        <p:nvSpPr>
          <p:cNvPr id="100" name="Google Shape;100;p2"/>
          <p:cNvSpPr txBox="1"/>
          <p:nvPr>
            <p:ph idx="1" type="body"/>
          </p:nvPr>
        </p:nvSpPr>
        <p:spPr>
          <a:xfrm>
            <a:off x="457200" y="1600200"/>
            <a:ext cx="8229600" cy="4997152"/>
          </a:xfrm>
          <a:prstGeom prst="rect">
            <a:avLst/>
          </a:prstGeom>
          <a:noFill/>
          <a:ln>
            <a:noFill/>
          </a:ln>
        </p:spPr>
        <p:txBody>
          <a:bodyPr anchorCtr="0" anchor="t" bIns="45700" lIns="91425" spcFirstLastPara="1" rIns="91425" wrap="square" tIns="45700">
            <a:normAutofit/>
          </a:bodyPr>
          <a:lstStyle/>
          <a:p>
            <a:pPr indent="-342900" lvl="0" marL="342900" rtl="0" algn="l">
              <a:lnSpc>
                <a:spcPct val="140000"/>
              </a:lnSpc>
              <a:spcBef>
                <a:spcPts val="0"/>
              </a:spcBef>
              <a:spcAft>
                <a:spcPts val="0"/>
              </a:spcAft>
              <a:buClr>
                <a:schemeClr val="dk1"/>
              </a:buClr>
              <a:buSzPts val="2720"/>
              <a:buChar char="•"/>
            </a:pPr>
            <a:r>
              <a:rPr lang="en-US" sz="2720"/>
              <a:t>Scaling and autoscaling</a:t>
            </a:r>
            <a:endParaRPr/>
          </a:p>
          <a:p>
            <a:pPr indent="-342900" lvl="0" marL="342900" rtl="0" algn="l">
              <a:lnSpc>
                <a:spcPct val="140000"/>
              </a:lnSpc>
              <a:spcBef>
                <a:spcPts val="544"/>
              </a:spcBef>
              <a:spcAft>
                <a:spcPts val="0"/>
              </a:spcAft>
              <a:buClr>
                <a:schemeClr val="dk1"/>
              </a:buClr>
              <a:buSzPts val="2720"/>
              <a:buChar char="•"/>
            </a:pPr>
            <a:r>
              <a:rPr lang="en-US" sz="2720"/>
              <a:t>Deployment Strategies</a:t>
            </a:r>
            <a:endParaRPr/>
          </a:p>
          <a:p>
            <a:pPr indent="-285750" lvl="1" marL="742950" rtl="0" algn="l">
              <a:lnSpc>
                <a:spcPct val="140000"/>
              </a:lnSpc>
              <a:spcBef>
                <a:spcPts val="476"/>
              </a:spcBef>
              <a:spcAft>
                <a:spcPts val="0"/>
              </a:spcAft>
              <a:buClr>
                <a:schemeClr val="dk1"/>
              </a:buClr>
              <a:buSzPts val="2380"/>
              <a:buChar char="–"/>
            </a:pPr>
            <a:r>
              <a:rPr lang="en-US" sz="2380"/>
              <a:t>Rolling update</a:t>
            </a:r>
            <a:endParaRPr/>
          </a:p>
          <a:p>
            <a:pPr indent="-285750" lvl="1" marL="742950" rtl="0" algn="l">
              <a:lnSpc>
                <a:spcPct val="140000"/>
              </a:lnSpc>
              <a:spcBef>
                <a:spcPts val="476"/>
              </a:spcBef>
              <a:spcAft>
                <a:spcPts val="0"/>
              </a:spcAft>
              <a:buClr>
                <a:schemeClr val="dk1"/>
              </a:buClr>
              <a:buSzPts val="2380"/>
              <a:buChar char="–"/>
            </a:pPr>
            <a:r>
              <a:rPr lang="en-US" sz="2380"/>
              <a:t>Recreate</a:t>
            </a:r>
            <a:endParaRPr/>
          </a:p>
          <a:p>
            <a:pPr indent="-285750" lvl="1" marL="742950" rtl="0" algn="l">
              <a:lnSpc>
                <a:spcPct val="140000"/>
              </a:lnSpc>
              <a:spcBef>
                <a:spcPts val="476"/>
              </a:spcBef>
              <a:spcAft>
                <a:spcPts val="0"/>
              </a:spcAft>
              <a:buClr>
                <a:schemeClr val="dk1"/>
              </a:buClr>
              <a:buSzPts val="2380"/>
              <a:buChar char="–"/>
            </a:pPr>
            <a:r>
              <a:rPr lang="en-US" sz="2380"/>
              <a:t>Blue Green</a:t>
            </a:r>
            <a:endParaRPr/>
          </a:p>
          <a:p>
            <a:pPr indent="-285750" lvl="1" marL="742950" rtl="0" algn="l">
              <a:lnSpc>
                <a:spcPct val="140000"/>
              </a:lnSpc>
              <a:spcBef>
                <a:spcPts val="476"/>
              </a:spcBef>
              <a:spcAft>
                <a:spcPts val="0"/>
              </a:spcAft>
              <a:buClr>
                <a:schemeClr val="dk1"/>
              </a:buClr>
              <a:buSzPts val="2380"/>
              <a:buChar char="–"/>
            </a:pPr>
            <a:r>
              <a:rPr lang="en-US" sz="2380"/>
              <a:t>Canary</a:t>
            </a:r>
            <a:endParaRPr/>
          </a:p>
          <a:p>
            <a:pPr indent="-342900" lvl="0" marL="342900" rtl="0" algn="l">
              <a:lnSpc>
                <a:spcPct val="140000"/>
              </a:lnSpc>
              <a:spcBef>
                <a:spcPts val="544"/>
              </a:spcBef>
              <a:spcAft>
                <a:spcPts val="0"/>
              </a:spcAft>
              <a:buClr>
                <a:schemeClr val="dk1"/>
              </a:buClr>
              <a:buSzPts val="2720"/>
              <a:buChar char="•"/>
            </a:pPr>
            <a:r>
              <a:rPr lang="en-US" sz="2720"/>
              <a:t>Service Discovery</a:t>
            </a:r>
            <a:endParaRPr sz="272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cxnSp>
        <p:nvCxnSpPr>
          <p:cNvPr id="325" name="Google Shape;325;p20"/>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326" name="Google Shape;326;p20"/>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327" name="Google Shape;327;p20"/>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328" name="Google Shape;328;p20"/>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329" name="Google Shape;329;p20"/>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330" name="Google Shape;330;p20"/>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331" name="Google Shape;331;p20"/>
          <p:cNvSpPr txBox="1"/>
          <p:nvPr/>
        </p:nvSpPr>
        <p:spPr>
          <a:xfrm>
            <a:off x="352010" y="503025"/>
            <a:ext cx="8439983" cy="4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2060"/>
              </a:buClr>
              <a:buSzPts val="4000"/>
              <a:buFont typeface="Calibri"/>
              <a:buNone/>
            </a:pPr>
            <a:r>
              <a:rPr b="1" lang="en-US" sz="4000">
                <a:solidFill>
                  <a:srgbClr val="002060"/>
                </a:solidFill>
                <a:latin typeface="Calibri"/>
                <a:ea typeface="Calibri"/>
                <a:cs typeface="Calibri"/>
                <a:sym typeface="Calibri"/>
              </a:rPr>
              <a:t>Strategies – Blue Green Deployment</a:t>
            </a:r>
            <a:endParaRPr/>
          </a:p>
        </p:txBody>
      </p:sp>
      <p:sp>
        <p:nvSpPr>
          <p:cNvPr id="332" name="Google Shape;332;p20"/>
          <p:cNvSpPr/>
          <p:nvPr/>
        </p:nvSpPr>
        <p:spPr>
          <a:xfrm>
            <a:off x="5748237" y="2040515"/>
            <a:ext cx="3255083" cy="337335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a:t>
            </a:r>
            <a:r>
              <a:rPr lang="en-US" sz="1800">
                <a:solidFill>
                  <a:schemeClr val="dk1"/>
                </a:solidFill>
                <a:latin typeface="Calibri"/>
                <a:ea typeface="Calibri"/>
                <a:cs typeface="Calibri"/>
                <a:sym typeface="Calibri"/>
              </a:rPr>
              <a:t>green” version is deployed alongside “blue”</a:t>
            </a:r>
            <a:endParaRPr/>
          </a:p>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Test the new version</a:t>
            </a:r>
            <a:endParaRPr/>
          </a:p>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Update the Service object (load balancer) to send traffic to the new version by </a:t>
            </a:r>
            <a:r>
              <a:rPr lang="en-US" sz="1800" u="sng">
                <a:solidFill>
                  <a:schemeClr val="dk1"/>
                </a:solidFill>
                <a:latin typeface="Calibri"/>
                <a:ea typeface="Calibri"/>
                <a:cs typeface="Calibri"/>
                <a:sym typeface="Calibri"/>
              </a:rPr>
              <a:t>replacing the version label in the selector field</a:t>
            </a:r>
            <a:endParaRPr/>
          </a:p>
        </p:txBody>
      </p:sp>
      <p:pic>
        <p:nvPicPr>
          <p:cNvPr id="333" name="Google Shape;333;p20"/>
          <p:cNvPicPr preferRelativeResize="0"/>
          <p:nvPr/>
        </p:nvPicPr>
        <p:blipFill rotWithShape="1">
          <a:blip r:embed="rId5">
            <a:alphaModFix/>
          </a:blip>
          <a:srcRect b="0" l="0" r="0" t="0"/>
          <a:stretch/>
        </p:blipFill>
        <p:spPr>
          <a:xfrm>
            <a:off x="1" y="1969421"/>
            <a:ext cx="5652120" cy="345319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cxnSp>
        <p:nvCxnSpPr>
          <p:cNvPr id="339" name="Google Shape;339;p21"/>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340" name="Google Shape;340;p21"/>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341" name="Google Shape;341;p21"/>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342" name="Google Shape;342;p21"/>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343" name="Google Shape;343;p21"/>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344" name="Google Shape;344;p21"/>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345" name="Google Shape;345;p21"/>
          <p:cNvSpPr txBox="1"/>
          <p:nvPr/>
        </p:nvSpPr>
        <p:spPr>
          <a:xfrm>
            <a:off x="352010" y="503025"/>
            <a:ext cx="8439983" cy="4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2060"/>
              </a:buClr>
              <a:buSzPts val="4000"/>
              <a:buFont typeface="Calibri"/>
              <a:buNone/>
            </a:pPr>
            <a:r>
              <a:rPr b="1" lang="en-US" sz="4000">
                <a:solidFill>
                  <a:srgbClr val="002060"/>
                </a:solidFill>
                <a:latin typeface="Calibri"/>
                <a:ea typeface="Calibri"/>
                <a:cs typeface="Calibri"/>
                <a:sym typeface="Calibri"/>
              </a:rPr>
              <a:t>Strategies – Blue Green Deployment</a:t>
            </a:r>
            <a:endParaRPr/>
          </a:p>
        </p:txBody>
      </p:sp>
      <p:sp>
        <p:nvSpPr>
          <p:cNvPr id="346" name="Google Shape;346;p21"/>
          <p:cNvSpPr/>
          <p:nvPr/>
        </p:nvSpPr>
        <p:spPr>
          <a:xfrm>
            <a:off x="592930" y="1631927"/>
            <a:ext cx="8299549"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Requires double the resources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Proper test of the entire platform</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No downtime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Easy rollback</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
        <p:nvSpPr>
          <p:cNvPr id="347" name="Google Shape;347;p21"/>
          <p:cNvSpPr/>
          <p:nvPr/>
        </p:nvSpPr>
        <p:spPr>
          <a:xfrm>
            <a:off x="3995936" y="3722429"/>
            <a:ext cx="457200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2"/>
                </a:solidFill>
                <a:latin typeface="Arial"/>
                <a:ea typeface="Arial"/>
                <a:cs typeface="Arial"/>
                <a:sym typeface="Arial"/>
              </a:rPr>
              <a:t>Steps to follow</a:t>
            </a:r>
            <a:endParaRPr/>
          </a:p>
          <a:p>
            <a:pPr indent="-285750" lvl="0" marL="285750" marR="0" rtl="0" algn="l">
              <a:spcBef>
                <a:spcPts val="0"/>
              </a:spcBef>
              <a:spcAft>
                <a:spcPts val="0"/>
              </a:spcAft>
              <a:buClr>
                <a:srgbClr val="24292E"/>
              </a:buClr>
              <a:buSzPts val="1800"/>
              <a:buFont typeface="Arial"/>
              <a:buChar char="•"/>
            </a:pPr>
            <a:r>
              <a:rPr lang="en-US" sz="1800">
                <a:solidFill>
                  <a:srgbClr val="24292E"/>
                </a:solidFill>
                <a:latin typeface="Arial"/>
                <a:ea typeface="Arial"/>
                <a:cs typeface="Arial"/>
                <a:sym typeface="Arial"/>
              </a:rPr>
              <a:t>v1 is serving traffic</a:t>
            </a:r>
            <a:endParaRPr/>
          </a:p>
          <a:p>
            <a:pPr indent="-285750" lvl="0" marL="285750" marR="0" rtl="0" algn="l">
              <a:spcBef>
                <a:spcPts val="0"/>
              </a:spcBef>
              <a:spcAft>
                <a:spcPts val="0"/>
              </a:spcAft>
              <a:buClr>
                <a:srgbClr val="24292E"/>
              </a:buClr>
              <a:buSzPts val="1800"/>
              <a:buFont typeface="Arial"/>
              <a:buChar char="•"/>
            </a:pPr>
            <a:r>
              <a:rPr lang="en-US" sz="1800">
                <a:solidFill>
                  <a:srgbClr val="24292E"/>
                </a:solidFill>
                <a:latin typeface="Arial"/>
                <a:ea typeface="Arial"/>
                <a:cs typeface="Arial"/>
                <a:sym typeface="Arial"/>
              </a:rPr>
              <a:t>deploy v2</a:t>
            </a:r>
            <a:endParaRPr/>
          </a:p>
          <a:p>
            <a:pPr indent="-285750" lvl="0" marL="285750" marR="0" rtl="0" algn="l">
              <a:spcBef>
                <a:spcPts val="0"/>
              </a:spcBef>
              <a:spcAft>
                <a:spcPts val="0"/>
              </a:spcAft>
              <a:buClr>
                <a:srgbClr val="24292E"/>
              </a:buClr>
              <a:buSzPts val="1800"/>
              <a:buFont typeface="Arial"/>
              <a:buChar char="•"/>
            </a:pPr>
            <a:r>
              <a:rPr lang="en-US" sz="1800">
                <a:solidFill>
                  <a:srgbClr val="24292E"/>
                </a:solidFill>
                <a:latin typeface="Arial"/>
                <a:ea typeface="Arial"/>
                <a:cs typeface="Arial"/>
                <a:sym typeface="Arial"/>
              </a:rPr>
              <a:t>wait until v2 is ready</a:t>
            </a:r>
            <a:endParaRPr/>
          </a:p>
          <a:p>
            <a:pPr indent="-285750" lvl="0" marL="285750" marR="0" rtl="0" algn="l">
              <a:spcBef>
                <a:spcPts val="0"/>
              </a:spcBef>
              <a:spcAft>
                <a:spcPts val="0"/>
              </a:spcAft>
              <a:buClr>
                <a:srgbClr val="24292E"/>
              </a:buClr>
              <a:buSzPts val="1800"/>
              <a:buFont typeface="Arial"/>
              <a:buChar char="•"/>
            </a:pPr>
            <a:r>
              <a:rPr lang="en-US" sz="1800">
                <a:solidFill>
                  <a:srgbClr val="24292E"/>
                </a:solidFill>
                <a:latin typeface="Arial"/>
                <a:ea typeface="Arial"/>
                <a:cs typeface="Arial"/>
                <a:sym typeface="Arial"/>
              </a:rPr>
              <a:t>switch incoming traffic from v1 to v2</a:t>
            </a:r>
            <a:endParaRPr/>
          </a:p>
          <a:p>
            <a:pPr indent="-285750" lvl="0" marL="285750" marR="0" rtl="0" algn="l">
              <a:spcBef>
                <a:spcPts val="0"/>
              </a:spcBef>
              <a:spcAft>
                <a:spcPts val="0"/>
              </a:spcAft>
              <a:buClr>
                <a:srgbClr val="24292E"/>
              </a:buClr>
              <a:buSzPts val="1800"/>
              <a:buFont typeface="Arial"/>
              <a:buChar char="•"/>
            </a:pPr>
            <a:r>
              <a:rPr lang="en-US" sz="1800">
                <a:solidFill>
                  <a:srgbClr val="24292E"/>
                </a:solidFill>
                <a:latin typeface="Arial"/>
                <a:ea typeface="Arial"/>
                <a:cs typeface="Arial"/>
                <a:sym typeface="Arial"/>
              </a:rPr>
              <a:t>shutdown v1</a:t>
            </a:r>
            <a:endParaRPr b="0" i="0" sz="1800">
              <a:solidFill>
                <a:srgbClr val="24292E"/>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22"/>
          <p:cNvSpPr/>
          <p:nvPr/>
        </p:nvSpPr>
        <p:spPr>
          <a:xfrm>
            <a:off x="1763688" y="875780"/>
            <a:ext cx="1008112" cy="936104"/>
          </a:xfrm>
          <a:prstGeom prst="rect">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my-dep v1</a:t>
            </a:r>
            <a:endParaRPr/>
          </a:p>
        </p:txBody>
      </p:sp>
      <p:sp>
        <p:nvSpPr>
          <p:cNvPr id="353" name="Google Shape;353;p22"/>
          <p:cNvSpPr/>
          <p:nvPr/>
        </p:nvSpPr>
        <p:spPr>
          <a:xfrm>
            <a:off x="5513491" y="824346"/>
            <a:ext cx="1008112" cy="936104"/>
          </a:xfrm>
          <a:prstGeom prst="rect">
            <a:avLst/>
          </a:prstGeom>
          <a:gradFill>
            <a:gsLst>
              <a:gs pos="0">
                <a:srgbClr val="FFFFFF"/>
              </a:gs>
              <a:gs pos="35000">
                <a:srgbClr val="FFFFFF"/>
              </a:gs>
              <a:gs pos="100000">
                <a:schemeClr val="accent3"/>
              </a:gs>
            </a:gsLst>
            <a:path path="circle">
              <a:fillToRect b="50%" l="50%" r="50%" t="50%"/>
            </a:path>
            <a:tileRect/>
          </a:gradFill>
          <a:ln cap="flat" cmpd="sng" w="9525">
            <a:solidFill>
              <a:srgbClr val="C2D59B"/>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my-dep v2</a:t>
            </a:r>
            <a:endParaRPr/>
          </a:p>
        </p:txBody>
      </p:sp>
      <p:sp>
        <p:nvSpPr>
          <p:cNvPr id="354" name="Google Shape;354;p22"/>
          <p:cNvSpPr/>
          <p:nvPr/>
        </p:nvSpPr>
        <p:spPr>
          <a:xfrm>
            <a:off x="1026171" y="436351"/>
            <a:ext cx="31777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kubectl apply -f my-dep-v1.yaml</a:t>
            </a:r>
            <a:endParaRPr/>
          </a:p>
        </p:txBody>
      </p:sp>
      <p:sp>
        <p:nvSpPr>
          <p:cNvPr id="355" name="Google Shape;355;p22"/>
          <p:cNvSpPr/>
          <p:nvPr/>
        </p:nvSpPr>
        <p:spPr>
          <a:xfrm>
            <a:off x="5153451" y="443609"/>
            <a:ext cx="31777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kubectl apply -f my-dep-v2.yaml</a:t>
            </a:r>
            <a:endParaRPr/>
          </a:p>
        </p:txBody>
      </p:sp>
      <p:sp>
        <p:nvSpPr>
          <p:cNvPr id="356" name="Google Shape;356;p22"/>
          <p:cNvSpPr/>
          <p:nvPr/>
        </p:nvSpPr>
        <p:spPr>
          <a:xfrm>
            <a:off x="44009" y="2135208"/>
            <a:ext cx="1008112" cy="936104"/>
          </a:xfrm>
          <a:prstGeom prst="rect">
            <a:avLst/>
          </a:prstGeom>
          <a:gradFill>
            <a:gsLst>
              <a:gs pos="0">
                <a:srgbClr val="FFFFFF"/>
              </a:gs>
              <a:gs pos="35000">
                <a:srgbClr val="FFFFFF"/>
              </a:gs>
              <a:gs pos="100000">
                <a:srgbClr val="BF504D"/>
              </a:gs>
            </a:gsLst>
            <a:path path="circle">
              <a:fillToRect b="50%" l="50%" r="50%" t="50%"/>
            </a:path>
            <a:tileRect/>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service</a:t>
            </a:r>
            <a:endParaRPr/>
          </a:p>
        </p:txBody>
      </p:sp>
      <p:sp>
        <p:nvSpPr>
          <p:cNvPr id="357" name="Google Shape;357;p22"/>
          <p:cNvSpPr/>
          <p:nvPr/>
        </p:nvSpPr>
        <p:spPr>
          <a:xfrm flipH="1" rot="3138619">
            <a:off x="1418736" y="1980465"/>
            <a:ext cx="325661" cy="754661"/>
          </a:xfrm>
          <a:prstGeom prst="upArrow">
            <a:avLst>
              <a:gd fmla="val 50000" name="adj1"/>
              <a:gd fmla="val 50000"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p22"/>
          <p:cNvSpPr txBox="1"/>
          <p:nvPr/>
        </p:nvSpPr>
        <p:spPr>
          <a:xfrm>
            <a:off x="1183420" y="2654718"/>
            <a:ext cx="131933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selector:</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app: my-dep</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version: v1</a:t>
            </a:r>
            <a:endParaRPr/>
          </a:p>
        </p:txBody>
      </p:sp>
      <p:sp>
        <p:nvSpPr>
          <p:cNvPr id="359" name="Google Shape;359;p22"/>
          <p:cNvSpPr/>
          <p:nvPr/>
        </p:nvSpPr>
        <p:spPr>
          <a:xfrm>
            <a:off x="4280872" y="2747052"/>
            <a:ext cx="417956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highlight>
                  <a:srgbClr val="FFFF00"/>
                </a:highlight>
                <a:latin typeface="Calibri"/>
                <a:ea typeface="Calibri"/>
                <a:cs typeface="Calibri"/>
                <a:sym typeface="Calibri"/>
              </a:rPr>
              <a:t>kubectl patch service my-app -p </a:t>
            </a:r>
            <a:r>
              <a:rPr lang="en-US" sz="1800">
                <a:solidFill>
                  <a:srgbClr val="032F62"/>
                </a:solidFill>
                <a:highlight>
                  <a:srgbClr val="FFFF00"/>
                </a:highlight>
                <a:latin typeface="Calibri"/>
                <a:ea typeface="Calibri"/>
                <a:cs typeface="Calibri"/>
                <a:sym typeface="Calibri"/>
              </a:rPr>
              <a:t>'{"spec":{"selector":{"version":"v2.0.0"}}}'</a:t>
            </a:r>
            <a:endParaRPr sz="1800">
              <a:solidFill>
                <a:schemeClr val="dk1"/>
              </a:solidFill>
              <a:highlight>
                <a:srgbClr val="FFFF00"/>
              </a:highlight>
              <a:latin typeface="Calibri"/>
              <a:ea typeface="Calibri"/>
              <a:cs typeface="Calibri"/>
              <a:sym typeface="Calibri"/>
            </a:endParaRPr>
          </a:p>
        </p:txBody>
      </p:sp>
      <p:sp>
        <p:nvSpPr>
          <p:cNvPr id="360" name="Google Shape;360;p22"/>
          <p:cNvSpPr txBox="1"/>
          <p:nvPr/>
        </p:nvSpPr>
        <p:spPr>
          <a:xfrm>
            <a:off x="4784928" y="1916027"/>
            <a:ext cx="85063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After test</a:t>
            </a:r>
            <a:endParaRPr/>
          </a:p>
        </p:txBody>
      </p:sp>
      <p:sp>
        <p:nvSpPr>
          <p:cNvPr id="361" name="Google Shape;361;p22"/>
          <p:cNvSpPr/>
          <p:nvPr/>
        </p:nvSpPr>
        <p:spPr>
          <a:xfrm>
            <a:off x="5841909" y="1872961"/>
            <a:ext cx="314396" cy="723707"/>
          </a:xfrm>
          <a:prstGeom prst="downArrow">
            <a:avLst>
              <a:gd fmla="val 50000" name="adj1"/>
              <a:gd fmla="val 50000"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22"/>
          <p:cNvSpPr/>
          <p:nvPr/>
        </p:nvSpPr>
        <p:spPr>
          <a:xfrm>
            <a:off x="5513491" y="4772337"/>
            <a:ext cx="1008112" cy="936104"/>
          </a:xfrm>
          <a:prstGeom prst="rect">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my-dep v1</a:t>
            </a:r>
            <a:endParaRPr/>
          </a:p>
        </p:txBody>
      </p:sp>
      <p:sp>
        <p:nvSpPr>
          <p:cNvPr id="363" name="Google Shape;363;p22"/>
          <p:cNvSpPr/>
          <p:nvPr/>
        </p:nvSpPr>
        <p:spPr>
          <a:xfrm>
            <a:off x="2111012" y="4772337"/>
            <a:ext cx="1008112" cy="936104"/>
          </a:xfrm>
          <a:prstGeom prst="rect">
            <a:avLst/>
          </a:prstGeom>
          <a:gradFill>
            <a:gsLst>
              <a:gs pos="0">
                <a:srgbClr val="FFFFFF"/>
              </a:gs>
              <a:gs pos="35000">
                <a:srgbClr val="FFFFFF"/>
              </a:gs>
              <a:gs pos="100000">
                <a:schemeClr val="accent3"/>
              </a:gs>
            </a:gsLst>
            <a:path path="circle">
              <a:fillToRect b="50%" l="50%" r="50%" t="50%"/>
            </a:path>
            <a:tileRect/>
          </a:gradFill>
          <a:ln cap="flat" cmpd="sng" w="9525">
            <a:solidFill>
              <a:srgbClr val="C2D59B"/>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my-dep v2</a:t>
            </a:r>
            <a:endParaRPr/>
          </a:p>
        </p:txBody>
      </p:sp>
      <p:sp>
        <p:nvSpPr>
          <p:cNvPr id="364" name="Google Shape;364;p22"/>
          <p:cNvSpPr/>
          <p:nvPr/>
        </p:nvSpPr>
        <p:spPr>
          <a:xfrm>
            <a:off x="175308" y="5708441"/>
            <a:ext cx="1008112" cy="936104"/>
          </a:xfrm>
          <a:prstGeom prst="rect">
            <a:avLst/>
          </a:prstGeom>
          <a:gradFill>
            <a:gsLst>
              <a:gs pos="0">
                <a:srgbClr val="FFFFFF"/>
              </a:gs>
              <a:gs pos="35000">
                <a:srgbClr val="FFFFFF"/>
              </a:gs>
              <a:gs pos="100000">
                <a:srgbClr val="BF504D"/>
              </a:gs>
            </a:gsLst>
            <a:path path="circle">
              <a:fillToRect b="50%" l="50%" r="50%" t="50%"/>
            </a:path>
            <a:tileRect/>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service</a:t>
            </a:r>
            <a:endParaRPr/>
          </a:p>
        </p:txBody>
      </p:sp>
      <p:sp>
        <p:nvSpPr>
          <p:cNvPr id="365" name="Google Shape;365;p22"/>
          <p:cNvSpPr/>
          <p:nvPr/>
        </p:nvSpPr>
        <p:spPr>
          <a:xfrm flipH="1" rot="3138619">
            <a:off x="1550035" y="5553698"/>
            <a:ext cx="325661" cy="754661"/>
          </a:xfrm>
          <a:prstGeom prst="upArrow">
            <a:avLst>
              <a:gd fmla="val 50000" name="adj1"/>
              <a:gd fmla="val 50000"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22"/>
          <p:cNvSpPr txBox="1"/>
          <p:nvPr/>
        </p:nvSpPr>
        <p:spPr>
          <a:xfrm>
            <a:off x="1568170" y="6036229"/>
            <a:ext cx="131933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selector:</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app: my-dep</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version: v2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cxnSp>
        <p:nvCxnSpPr>
          <p:cNvPr id="372" name="Google Shape;372;p23"/>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373" name="Google Shape;373;p23"/>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374" name="Google Shape;374;p23"/>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375" name="Google Shape;375;p23"/>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376" name="Google Shape;376;p23"/>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377" name="Google Shape;377;p23"/>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378" name="Google Shape;378;p23"/>
          <p:cNvSpPr txBox="1"/>
          <p:nvPr/>
        </p:nvSpPr>
        <p:spPr>
          <a:xfrm>
            <a:off x="352010" y="503025"/>
            <a:ext cx="8439983" cy="4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2060"/>
              </a:buClr>
              <a:buSzPts val="4000"/>
              <a:buFont typeface="Calibri"/>
              <a:buNone/>
            </a:pPr>
            <a:r>
              <a:rPr b="1" lang="en-US" sz="4000">
                <a:solidFill>
                  <a:srgbClr val="002060"/>
                </a:solidFill>
                <a:latin typeface="Calibri"/>
                <a:ea typeface="Calibri"/>
                <a:cs typeface="Calibri"/>
                <a:sym typeface="Calibri"/>
              </a:rPr>
              <a:t>Strategies – Canary Deployment</a:t>
            </a:r>
            <a:endParaRPr/>
          </a:p>
        </p:txBody>
      </p:sp>
      <p:sp>
        <p:nvSpPr>
          <p:cNvPr id="379" name="Google Shape;379;p23"/>
          <p:cNvSpPr/>
          <p:nvPr/>
        </p:nvSpPr>
        <p:spPr>
          <a:xfrm>
            <a:off x="4999882" y="1489601"/>
            <a:ext cx="4003438" cy="420435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Route a subset of users to a new functionality.</a:t>
            </a:r>
            <a:endParaRPr/>
          </a:p>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Can be done using </a:t>
            </a:r>
            <a:r>
              <a:rPr lang="en-US" sz="1800" u="sng">
                <a:solidFill>
                  <a:schemeClr val="dk1"/>
                </a:solidFill>
                <a:latin typeface="Calibri"/>
                <a:ea typeface="Calibri"/>
                <a:cs typeface="Calibri"/>
                <a:sym typeface="Calibri"/>
              </a:rPr>
              <a:t>two Deployments with common pod labels</a:t>
            </a:r>
            <a:r>
              <a:rPr lang="en-US" sz="1800">
                <a:solidFill>
                  <a:schemeClr val="dk1"/>
                </a:solidFill>
                <a:latin typeface="Calibri"/>
                <a:ea typeface="Calibri"/>
                <a:cs typeface="Calibri"/>
                <a:sym typeface="Calibri"/>
              </a:rPr>
              <a:t>.</a:t>
            </a:r>
            <a:endParaRPr/>
          </a:p>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One replica of the new version is released alongside the old version</a:t>
            </a:r>
            <a:endParaRPr/>
          </a:p>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Then after some time and if no error is detected, scale up the number of replicas of the new version and delete the old deployment.</a:t>
            </a:r>
            <a:endParaRPr/>
          </a:p>
        </p:txBody>
      </p:sp>
      <p:pic>
        <p:nvPicPr>
          <p:cNvPr id="380" name="Google Shape;380;p23"/>
          <p:cNvPicPr preferRelativeResize="0"/>
          <p:nvPr/>
        </p:nvPicPr>
        <p:blipFill rotWithShape="1">
          <a:blip r:embed="rId5">
            <a:alphaModFix/>
          </a:blip>
          <a:srcRect b="0" l="0" r="0" t="0"/>
          <a:stretch/>
        </p:blipFill>
        <p:spPr>
          <a:xfrm>
            <a:off x="272202" y="1772816"/>
            <a:ext cx="4727680" cy="19236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cxnSp>
        <p:nvCxnSpPr>
          <p:cNvPr id="386" name="Google Shape;386;p24"/>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387" name="Google Shape;387;p24"/>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388" name="Google Shape;388;p24"/>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389" name="Google Shape;389;p24"/>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390" name="Google Shape;390;p24"/>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391" name="Google Shape;391;p24"/>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392" name="Google Shape;392;p24"/>
          <p:cNvSpPr txBox="1"/>
          <p:nvPr/>
        </p:nvSpPr>
        <p:spPr>
          <a:xfrm>
            <a:off x="352010" y="503025"/>
            <a:ext cx="8439983" cy="4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2060"/>
              </a:buClr>
              <a:buSzPts val="4000"/>
              <a:buFont typeface="Calibri"/>
              <a:buNone/>
            </a:pPr>
            <a:r>
              <a:rPr b="1" lang="en-US" sz="4000">
                <a:solidFill>
                  <a:srgbClr val="002060"/>
                </a:solidFill>
                <a:latin typeface="Calibri"/>
                <a:ea typeface="Calibri"/>
                <a:cs typeface="Calibri"/>
                <a:sym typeface="Calibri"/>
              </a:rPr>
              <a:t>Strategies – Canary Deployment</a:t>
            </a:r>
            <a:endParaRPr/>
          </a:p>
        </p:txBody>
      </p:sp>
      <p:sp>
        <p:nvSpPr>
          <p:cNvPr id="393" name="Google Shape;393;p24"/>
          <p:cNvSpPr/>
          <p:nvPr/>
        </p:nvSpPr>
        <p:spPr>
          <a:xfrm>
            <a:off x="574638" y="1362533"/>
            <a:ext cx="5275214"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Slow rollout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Fast rollback</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Good for error rate &amp; performance monitoring</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
        <p:nvSpPr>
          <p:cNvPr id="394" name="Google Shape;394;p24"/>
          <p:cNvSpPr/>
          <p:nvPr/>
        </p:nvSpPr>
        <p:spPr>
          <a:xfrm>
            <a:off x="4192176" y="3527539"/>
            <a:ext cx="5006186"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2"/>
                </a:solidFill>
                <a:latin typeface="Arial"/>
                <a:ea typeface="Arial"/>
                <a:cs typeface="Arial"/>
                <a:sym typeface="Arial"/>
              </a:rPr>
              <a:t>Steps to follow</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10 replicas of v1 is serving traffic</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deploy 1 replicas v2 (meaning ~10% of traffic)</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Wait enough time to confirm that v2 is stable and not throwing unexpected errors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scale up v2 replicas to 10</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wait until all instances are ready</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shutdown v1</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25"/>
          <p:cNvSpPr/>
          <p:nvPr/>
        </p:nvSpPr>
        <p:spPr>
          <a:xfrm>
            <a:off x="1763688" y="875779"/>
            <a:ext cx="1224136" cy="997181"/>
          </a:xfrm>
          <a:prstGeom prst="rect">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my-dep v1</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replica:10</a:t>
            </a:r>
            <a:endParaRPr/>
          </a:p>
        </p:txBody>
      </p:sp>
      <p:sp>
        <p:nvSpPr>
          <p:cNvPr id="400" name="Google Shape;400;p25"/>
          <p:cNvSpPr/>
          <p:nvPr/>
        </p:nvSpPr>
        <p:spPr>
          <a:xfrm>
            <a:off x="5513490" y="824346"/>
            <a:ext cx="1218749" cy="1048614"/>
          </a:xfrm>
          <a:prstGeom prst="rect">
            <a:avLst/>
          </a:prstGeom>
          <a:gradFill>
            <a:gsLst>
              <a:gs pos="0">
                <a:srgbClr val="FFFFFF"/>
              </a:gs>
              <a:gs pos="35000">
                <a:srgbClr val="FFFFFF"/>
              </a:gs>
              <a:gs pos="100000">
                <a:schemeClr val="accent3"/>
              </a:gs>
            </a:gsLst>
            <a:path path="circle">
              <a:fillToRect b="50%" l="50%" r="50%" t="50%"/>
            </a:path>
            <a:tileRect/>
          </a:gradFill>
          <a:ln cap="flat" cmpd="sng" w="9525">
            <a:solidFill>
              <a:srgbClr val="C2D59B"/>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my-dep v2</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Replica:1</a:t>
            </a:r>
            <a:endParaRPr/>
          </a:p>
        </p:txBody>
      </p:sp>
      <p:sp>
        <p:nvSpPr>
          <p:cNvPr id="401" name="Google Shape;401;p25"/>
          <p:cNvSpPr/>
          <p:nvPr/>
        </p:nvSpPr>
        <p:spPr>
          <a:xfrm>
            <a:off x="1026171" y="436351"/>
            <a:ext cx="31777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kubectl apply -f my-dep-v1.yaml</a:t>
            </a:r>
            <a:endParaRPr/>
          </a:p>
        </p:txBody>
      </p:sp>
      <p:sp>
        <p:nvSpPr>
          <p:cNvPr id="402" name="Google Shape;402;p25"/>
          <p:cNvSpPr/>
          <p:nvPr/>
        </p:nvSpPr>
        <p:spPr>
          <a:xfrm>
            <a:off x="5153451" y="443609"/>
            <a:ext cx="31777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kubectl apply -f my-dep-v2.yaml</a:t>
            </a:r>
            <a:endParaRPr/>
          </a:p>
        </p:txBody>
      </p:sp>
      <p:sp>
        <p:nvSpPr>
          <p:cNvPr id="403" name="Google Shape;403;p25"/>
          <p:cNvSpPr/>
          <p:nvPr/>
        </p:nvSpPr>
        <p:spPr>
          <a:xfrm>
            <a:off x="2887506" y="2925331"/>
            <a:ext cx="1008112" cy="936104"/>
          </a:xfrm>
          <a:prstGeom prst="rect">
            <a:avLst/>
          </a:prstGeom>
          <a:gradFill>
            <a:gsLst>
              <a:gs pos="0">
                <a:srgbClr val="FFFFFF"/>
              </a:gs>
              <a:gs pos="35000">
                <a:srgbClr val="FFFFFF"/>
              </a:gs>
              <a:gs pos="100000">
                <a:srgbClr val="BF504D"/>
              </a:gs>
            </a:gsLst>
            <a:path path="circle">
              <a:fillToRect b="50%" l="50%" r="50%" t="50%"/>
            </a:path>
            <a:tileRect/>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service</a:t>
            </a:r>
            <a:endParaRPr/>
          </a:p>
        </p:txBody>
      </p:sp>
      <p:sp>
        <p:nvSpPr>
          <p:cNvPr id="404" name="Google Shape;404;p25"/>
          <p:cNvSpPr/>
          <p:nvPr/>
        </p:nvSpPr>
        <p:spPr>
          <a:xfrm flipH="1" rot="-2418777">
            <a:off x="2737916" y="1976259"/>
            <a:ext cx="191878" cy="964868"/>
          </a:xfrm>
          <a:prstGeom prst="upArrow">
            <a:avLst>
              <a:gd fmla="val 50000" name="adj1"/>
              <a:gd fmla="val 50000"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25"/>
          <p:cNvSpPr txBox="1"/>
          <p:nvPr/>
        </p:nvSpPr>
        <p:spPr>
          <a:xfrm>
            <a:off x="1514519" y="2991863"/>
            <a:ext cx="131933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selector:</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app: my-dep</a:t>
            </a:r>
            <a:endParaRPr/>
          </a:p>
        </p:txBody>
      </p:sp>
      <p:sp>
        <p:nvSpPr>
          <p:cNvPr id="406" name="Google Shape;406;p25"/>
          <p:cNvSpPr/>
          <p:nvPr/>
        </p:nvSpPr>
        <p:spPr>
          <a:xfrm>
            <a:off x="4374248" y="3499118"/>
            <a:ext cx="446759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highlight>
                  <a:srgbClr val="FFFF00"/>
                </a:highlight>
                <a:latin typeface="Calibri"/>
                <a:ea typeface="Calibri"/>
                <a:cs typeface="Calibri"/>
                <a:sym typeface="Calibri"/>
              </a:rPr>
              <a:t>kubectl scale --replicas=10 deploy my-dep-v2</a:t>
            </a:r>
            <a:endParaRPr/>
          </a:p>
          <a:p>
            <a:pPr indent="0" lvl="0" marL="0" marR="0" rtl="0" algn="l">
              <a:spcBef>
                <a:spcPts val="0"/>
              </a:spcBef>
              <a:spcAft>
                <a:spcPts val="0"/>
              </a:spcAft>
              <a:buNone/>
            </a:pPr>
            <a:r>
              <a:rPr lang="en-US" sz="1800">
                <a:solidFill>
                  <a:schemeClr val="dk1"/>
                </a:solidFill>
                <a:highlight>
                  <a:srgbClr val="FFFF00"/>
                </a:highlight>
                <a:latin typeface="Calibri"/>
                <a:ea typeface="Calibri"/>
                <a:cs typeface="Calibri"/>
                <a:sym typeface="Calibri"/>
              </a:rPr>
              <a:t>kubectl delete deploy my-dep-v1</a:t>
            </a:r>
            <a:endParaRPr/>
          </a:p>
        </p:txBody>
      </p:sp>
      <p:sp>
        <p:nvSpPr>
          <p:cNvPr id="407" name="Google Shape;407;p25"/>
          <p:cNvSpPr txBox="1"/>
          <p:nvPr/>
        </p:nvSpPr>
        <p:spPr>
          <a:xfrm>
            <a:off x="6245741" y="2423885"/>
            <a:ext cx="113557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After sometime</a:t>
            </a:r>
            <a:endParaRPr/>
          </a:p>
        </p:txBody>
      </p:sp>
      <p:sp>
        <p:nvSpPr>
          <p:cNvPr id="408" name="Google Shape;408;p25"/>
          <p:cNvSpPr/>
          <p:nvPr/>
        </p:nvSpPr>
        <p:spPr>
          <a:xfrm>
            <a:off x="5965666" y="2045775"/>
            <a:ext cx="314396" cy="1439940"/>
          </a:xfrm>
          <a:prstGeom prst="downArrow">
            <a:avLst>
              <a:gd fmla="val 50000" name="adj1"/>
              <a:gd fmla="val 50000"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25"/>
          <p:cNvSpPr/>
          <p:nvPr/>
        </p:nvSpPr>
        <p:spPr>
          <a:xfrm>
            <a:off x="6416648" y="5818719"/>
            <a:ext cx="1008112" cy="936104"/>
          </a:xfrm>
          <a:prstGeom prst="rect">
            <a:avLst/>
          </a:prstGeom>
          <a:gradFill>
            <a:gsLst>
              <a:gs pos="0">
                <a:srgbClr val="FFFFFF"/>
              </a:gs>
              <a:gs pos="35000">
                <a:srgbClr val="FFFFFF"/>
              </a:gs>
              <a:gs pos="100000">
                <a:srgbClr val="BF504D"/>
              </a:gs>
            </a:gsLst>
            <a:path path="circle">
              <a:fillToRect b="50%" l="50%" r="50%" t="50%"/>
            </a:path>
            <a:tileRect/>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service</a:t>
            </a:r>
            <a:endParaRPr/>
          </a:p>
        </p:txBody>
      </p:sp>
      <p:sp>
        <p:nvSpPr>
          <p:cNvPr id="410" name="Google Shape;410;p25"/>
          <p:cNvSpPr/>
          <p:nvPr/>
        </p:nvSpPr>
        <p:spPr>
          <a:xfrm flipH="1" rot="-3194094">
            <a:off x="5832074" y="5612045"/>
            <a:ext cx="178628" cy="754661"/>
          </a:xfrm>
          <a:prstGeom prst="upArrow">
            <a:avLst>
              <a:gd fmla="val 50000" name="adj1"/>
              <a:gd fmla="val 50000"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1" name="Google Shape;411;p25"/>
          <p:cNvSpPr txBox="1"/>
          <p:nvPr/>
        </p:nvSpPr>
        <p:spPr>
          <a:xfrm>
            <a:off x="5149884" y="6201928"/>
            <a:ext cx="131933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selector:</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app: my-dep</a:t>
            </a:r>
            <a:endParaRPr/>
          </a:p>
        </p:txBody>
      </p:sp>
      <p:sp>
        <p:nvSpPr>
          <p:cNvPr id="412" name="Google Shape;412;p25"/>
          <p:cNvSpPr/>
          <p:nvPr/>
        </p:nvSpPr>
        <p:spPr>
          <a:xfrm flipH="1" rot="3388698">
            <a:off x="4292731" y="991991"/>
            <a:ext cx="163035" cy="2357090"/>
          </a:xfrm>
          <a:prstGeom prst="upArrow">
            <a:avLst>
              <a:gd fmla="val 50000" name="adj1"/>
              <a:gd fmla="val 50000"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25"/>
          <p:cNvSpPr/>
          <p:nvPr/>
        </p:nvSpPr>
        <p:spPr>
          <a:xfrm>
            <a:off x="5013780" y="4566309"/>
            <a:ext cx="1218749" cy="1048614"/>
          </a:xfrm>
          <a:prstGeom prst="rect">
            <a:avLst/>
          </a:prstGeom>
          <a:gradFill>
            <a:gsLst>
              <a:gs pos="0">
                <a:srgbClr val="FFFFFF"/>
              </a:gs>
              <a:gs pos="35000">
                <a:srgbClr val="FFFFFF"/>
              </a:gs>
              <a:gs pos="100000">
                <a:schemeClr val="accent3"/>
              </a:gs>
            </a:gsLst>
            <a:path path="circle">
              <a:fillToRect b="50%" l="50%" r="50%" t="50%"/>
            </a:path>
            <a:tileRect/>
          </a:gradFill>
          <a:ln cap="flat" cmpd="sng" w="9525">
            <a:solidFill>
              <a:srgbClr val="C2D59B"/>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my-dep v2</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Replica:10</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26"/>
          <p:cNvSpPr txBox="1"/>
          <p:nvPr>
            <p:ph idx="1" type="body"/>
          </p:nvPr>
        </p:nvSpPr>
        <p:spPr>
          <a:xfrm>
            <a:off x="323528" y="2085495"/>
            <a:ext cx="8496943" cy="3503745"/>
          </a:xfrm>
          <a:prstGeom prst="rect">
            <a:avLst/>
          </a:prstGeom>
          <a:noFill/>
          <a:ln>
            <a:noFill/>
          </a:ln>
        </p:spPr>
        <p:txBody>
          <a:bodyPr anchorCtr="0" anchor="t" bIns="45700" lIns="91425" spcFirstLastPara="1" rIns="91425" wrap="square" tIns="45700">
            <a:noAutofit/>
          </a:bodyPr>
          <a:lstStyle/>
          <a:p>
            <a:pPr indent="-342900" lvl="0" marL="431800" rtl="0" algn="l">
              <a:spcBef>
                <a:spcPts val="0"/>
              </a:spcBef>
              <a:spcAft>
                <a:spcPts val="0"/>
              </a:spcAft>
              <a:buClr>
                <a:srgbClr val="000000"/>
              </a:buClr>
              <a:buSzPts val="2200"/>
              <a:buChar char="•"/>
            </a:pPr>
            <a:r>
              <a:rPr lang="en-US" sz="2200"/>
              <a:t>For a previously created deployment scale the number of replicas</a:t>
            </a:r>
            <a:endParaRPr sz="2200"/>
          </a:p>
          <a:p>
            <a:pPr indent="-342900" lvl="0" marL="431800" rtl="0" algn="l">
              <a:spcBef>
                <a:spcPts val="0"/>
              </a:spcBef>
              <a:spcAft>
                <a:spcPts val="0"/>
              </a:spcAft>
              <a:buClr>
                <a:srgbClr val="000000"/>
              </a:buClr>
              <a:buSzPts val="2200"/>
              <a:buChar char="•"/>
            </a:pPr>
            <a:r>
              <a:rPr lang="en-US" sz="2200"/>
              <a:t>see the difference in replicasets, pods , and see with a describe</a:t>
            </a:r>
            <a:endParaRPr sz="2200"/>
          </a:p>
          <a:p>
            <a:pPr indent="-342900" lvl="0" marL="431800" rtl="0" algn="l">
              <a:spcBef>
                <a:spcPts val="0"/>
              </a:spcBef>
              <a:spcAft>
                <a:spcPts val="0"/>
              </a:spcAft>
              <a:buClr>
                <a:srgbClr val="000000"/>
              </a:buClr>
              <a:buSzPts val="2200"/>
              <a:buChar char="•"/>
            </a:pPr>
            <a:r>
              <a:rPr lang="en-US" sz="2200"/>
              <a:t>Rolling update, undo and see the changes in replica sets </a:t>
            </a:r>
            <a:endParaRPr sz="2200"/>
          </a:p>
          <a:p>
            <a:pPr indent="0" lvl="0" marL="0" rtl="0" algn="l">
              <a:spcBef>
                <a:spcPts val="0"/>
              </a:spcBef>
              <a:spcAft>
                <a:spcPts val="0"/>
              </a:spcAft>
              <a:buClr>
                <a:schemeClr val="dk1"/>
              </a:buClr>
              <a:buSzPts val="2200"/>
              <a:buNone/>
            </a:pPr>
            <a:r>
              <a:t/>
            </a:r>
            <a:endParaRPr sz="2200"/>
          </a:p>
          <a:p>
            <a:pPr indent="0" lvl="0" marL="0" rtl="0" algn="l">
              <a:spcBef>
                <a:spcPts val="0"/>
              </a:spcBef>
              <a:spcAft>
                <a:spcPts val="0"/>
              </a:spcAft>
              <a:buClr>
                <a:schemeClr val="dk1"/>
              </a:buClr>
              <a:buSzPts val="2200"/>
              <a:buNone/>
            </a:pPr>
            <a:r>
              <a:rPr lang="en-US" sz="2200"/>
              <a:t>cd to the ex4</a:t>
            </a:r>
            <a:endParaRPr sz="2200"/>
          </a:p>
          <a:p>
            <a:pPr indent="0" lvl="0" marL="0" rtl="0" algn="l">
              <a:spcBef>
                <a:spcPts val="0"/>
              </a:spcBef>
              <a:spcAft>
                <a:spcPts val="0"/>
              </a:spcAft>
              <a:buClr>
                <a:schemeClr val="dk1"/>
              </a:buClr>
              <a:buSzPts val="2200"/>
              <a:buNone/>
            </a:pPr>
            <a:r>
              <a:t/>
            </a:r>
            <a:endParaRPr sz="2200"/>
          </a:p>
          <a:p>
            <a:pPr indent="0" lvl="0" marL="0" rtl="0" algn="l">
              <a:spcBef>
                <a:spcPts val="0"/>
              </a:spcBef>
              <a:spcAft>
                <a:spcPts val="0"/>
              </a:spcAft>
              <a:buClr>
                <a:schemeClr val="hlink"/>
              </a:buClr>
              <a:buSzPts val="2200"/>
              <a:buNone/>
            </a:pPr>
            <a:r>
              <a:rPr lang="en-US" sz="2000" u="sng">
                <a:solidFill>
                  <a:schemeClr val="hlink"/>
                </a:solidFill>
                <a:hlinkClick r:id="rId3"/>
              </a:rPr>
              <a:t>https://github.com/abhikbanerjee/kubernetes_teach_git/blob/master/ex4/scaling_rolling.md</a:t>
            </a:r>
            <a:endParaRPr sz="2000" u="sng">
              <a:solidFill>
                <a:schemeClr val="hlink"/>
              </a:solidFill>
            </a:endParaRPr>
          </a:p>
          <a:p>
            <a:pPr indent="0" lvl="0" marL="0" rtl="0" algn="l">
              <a:spcBef>
                <a:spcPts val="0"/>
              </a:spcBef>
              <a:spcAft>
                <a:spcPts val="0"/>
              </a:spcAft>
              <a:buClr>
                <a:schemeClr val="dk1"/>
              </a:buClr>
              <a:buSzPts val="2200"/>
              <a:buNone/>
            </a:pPr>
            <a:r>
              <a:t/>
            </a:r>
            <a:endParaRPr sz="2200"/>
          </a:p>
        </p:txBody>
      </p:sp>
      <p:cxnSp>
        <p:nvCxnSpPr>
          <p:cNvPr id="419" name="Google Shape;419;p26"/>
          <p:cNvCxnSpPr/>
          <p:nvPr/>
        </p:nvCxnSpPr>
        <p:spPr>
          <a:xfrm>
            <a:off x="1"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420" name="Google Shape;420;p26"/>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421" name="Google Shape;421;p26"/>
          <p:cNvSpPr txBox="1"/>
          <p:nvPr/>
        </p:nvSpPr>
        <p:spPr>
          <a:xfrm>
            <a:off x="2636042" y="6490034"/>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422" name="Google Shape;422;p26"/>
          <p:cNvPicPr preferRelativeResize="0"/>
          <p:nvPr/>
        </p:nvPicPr>
        <p:blipFill rotWithShape="1">
          <a:blip r:embed="rId4">
            <a:alphaModFix/>
          </a:blip>
          <a:srcRect b="0" l="0" r="0" t="0"/>
          <a:stretch/>
        </p:blipFill>
        <p:spPr>
          <a:xfrm>
            <a:off x="185738" y="6273801"/>
            <a:ext cx="407193" cy="542924"/>
          </a:xfrm>
          <a:prstGeom prst="rect">
            <a:avLst/>
          </a:prstGeom>
          <a:noFill/>
          <a:ln>
            <a:noFill/>
          </a:ln>
        </p:spPr>
      </p:pic>
      <p:pic>
        <p:nvPicPr>
          <p:cNvPr id="423" name="Google Shape;423;p26"/>
          <p:cNvPicPr preferRelativeResize="0"/>
          <p:nvPr/>
        </p:nvPicPr>
        <p:blipFill rotWithShape="1">
          <a:blip r:embed="rId5">
            <a:alphaModFix/>
          </a:blip>
          <a:srcRect b="30906" l="0" r="0" t="26736"/>
          <a:stretch/>
        </p:blipFill>
        <p:spPr>
          <a:xfrm>
            <a:off x="7474166" y="6252636"/>
            <a:ext cx="975870" cy="551155"/>
          </a:xfrm>
          <a:prstGeom prst="rect">
            <a:avLst/>
          </a:prstGeom>
          <a:noFill/>
          <a:ln>
            <a:noFill/>
          </a:ln>
        </p:spPr>
      </p:pic>
      <p:sp>
        <p:nvSpPr>
          <p:cNvPr id="424" name="Google Shape;424;p26"/>
          <p:cNvSpPr txBox="1"/>
          <p:nvPr/>
        </p:nvSpPr>
        <p:spPr>
          <a:xfrm>
            <a:off x="6869720" y="6356352"/>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425" name="Google Shape;425;p26"/>
          <p:cNvSpPr txBox="1"/>
          <p:nvPr/>
        </p:nvSpPr>
        <p:spPr>
          <a:xfrm>
            <a:off x="742950" y="517526"/>
            <a:ext cx="78867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Exercise 4 – (scaling, Auto scaling, rollout)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cxnSp>
        <p:nvCxnSpPr>
          <p:cNvPr id="431" name="Google Shape;431;p27"/>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432" name="Google Shape;432;p27"/>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433" name="Google Shape;433;p27"/>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434" name="Google Shape;434;p27"/>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435" name="Google Shape;435;p27"/>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436" name="Google Shape;436;p27"/>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437" name="Google Shape;437;p27"/>
          <p:cNvSpPr txBox="1"/>
          <p:nvPr/>
        </p:nvSpPr>
        <p:spPr>
          <a:xfrm>
            <a:off x="563337" y="2402806"/>
            <a:ext cx="8439983"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Service Discovery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cxnSp>
        <p:nvCxnSpPr>
          <p:cNvPr id="443" name="Google Shape;443;p28"/>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444" name="Google Shape;444;p28"/>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445" name="Google Shape;445;p28"/>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446" name="Google Shape;446;p28"/>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447" name="Google Shape;447;p28"/>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448" name="Google Shape;448;p28"/>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449" name="Google Shape;449;p28"/>
          <p:cNvSpPr txBox="1"/>
          <p:nvPr/>
        </p:nvSpPr>
        <p:spPr>
          <a:xfrm>
            <a:off x="352010" y="503025"/>
            <a:ext cx="8439983" cy="4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Service Discovery</a:t>
            </a:r>
            <a:endParaRPr/>
          </a:p>
        </p:txBody>
      </p:sp>
      <p:sp>
        <p:nvSpPr>
          <p:cNvPr id="450" name="Google Shape;450;p28"/>
          <p:cNvSpPr txBox="1"/>
          <p:nvPr/>
        </p:nvSpPr>
        <p:spPr>
          <a:xfrm>
            <a:off x="368642" y="1772816"/>
            <a:ext cx="8423351" cy="28146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000">
                <a:solidFill>
                  <a:schemeClr val="dk1"/>
                </a:solidFill>
                <a:latin typeface="Calibri"/>
                <a:ea typeface="Calibri"/>
                <a:cs typeface="Calibri"/>
                <a:sym typeface="Calibri"/>
              </a:rPr>
              <a:t>Migrating from a monolithic architecture to a Microservices based architecture where each service loosely coupled and horizontally scaled will require a service discovery mechanism to ensure that the REST API endpoints of the ephemeral services (say, docker containers running inside PODs) are resolved or detected. The IP addresses of the containers (or the PODs) being transient will need automated mechanism to resolve or convey the current IP addresses.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cxnSp>
        <p:nvCxnSpPr>
          <p:cNvPr id="456" name="Google Shape;456;p29"/>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457" name="Google Shape;457;p29"/>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458" name="Google Shape;458;p29"/>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459" name="Google Shape;459;p29"/>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460" name="Google Shape;460;p29"/>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461" name="Google Shape;461;p29"/>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pic>
        <p:nvPicPr>
          <p:cNvPr descr="Screen Shot 2019-03-17 at 10.18.06 AM.png" id="462" name="Google Shape;462;p29"/>
          <p:cNvPicPr preferRelativeResize="0"/>
          <p:nvPr/>
        </p:nvPicPr>
        <p:blipFill rotWithShape="1">
          <a:blip r:embed="rId5">
            <a:alphaModFix/>
          </a:blip>
          <a:srcRect b="0" l="0" r="0" t="0"/>
          <a:stretch/>
        </p:blipFill>
        <p:spPr>
          <a:xfrm>
            <a:off x="0" y="762000"/>
            <a:ext cx="9144000" cy="53452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cxnSp>
        <p:nvCxnSpPr>
          <p:cNvPr id="105" name="Google Shape;105;p3"/>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106" name="Google Shape;106;p3"/>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133" u="none" cap="none" strike="noStrike">
                <a:solidFill>
                  <a:srgbClr val="494429"/>
                </a:solidFill>
                <a:latin typeface="Calibri"/>
                <a:ea typeface="Calibri"/>
                <a:cs typeface="Calibri"/>
                <a:sym typeface="Calibri"/>
              </a:rPr>
              <a:t>Agile Brains Consulting</a:t>
            </a:r>
            <a:endParaRPr/>
          </a:p>
        </p:txBody>
      </p:sp>
      <p:sp>
        <p:nvSpPr>
          <p:cNvPr id="107" name="Google Shape;107;p3"/>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51" u="none" cap="none" strike="noStrike">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08" name="Google Shape;108;p3"/>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109" name="Google Shape;109;p3"/>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110" name="Google Shape;110;p3"/>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b="0" i="0" lang="en-US" sz="1600" u="none" cap="none" strike="noStrike">
                <a:solidFill>
                  <a:srgbClr val="888888"/>
                </a:solidFill>
                <a:latin typeface="Calibri"/>
                <a:ea typeface="Calibri"/>
                <a:cs typeface="Calibri"/>
                <a:sym typeface="Calibri"/>
              </a:rPr>
              <a:t>‹#›</a:t>
            </a:fld>
            <a:endParaRPr b="0" i="0" sz="1600" u="none" cap="none" strike="noStrike">
              <a:solidFill>
                <a:srgbClr val="888888"/>
              </a:solidFill>
              <a:latin typeface="Calibri"/>
              <a:ea typeface="Calibri"/>
              <a:cs typeface="Calibri"/>
              <a:sym typeface="Calibri"/>
            </a:endParaRPr>
          </a:p>
        </p:txBody>
      </p:sp>
      <p:sp>
        <p:nvSpPr>
          <p:cNvPr id="111" name="Google Shape;111;p3"/>
          <p:cNvSpPr txBox="1"/>
          <p:nvPr/>
        </p:nvSpPr>
        <p:spPr>
          <a:xfrm>
            <a:off x="563337" y="2402806"/>
            <a:ext cx="8439983"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i="0" lang="en-US" sz="4400" u="none" cap="none" strike="noStrike">
                <a:solidFill>
                  <a:srgbClr val="002060"/>
                </a:solidFill>
                <a:latin typeface="Calibri"/>
                <a:ea typeface="Calibri"/>
                <a:cs typeface="Calibri"/>
                <a:sym typeface="Calibri"/>
              </a:rPr>
              <a:t>Zero Downtime Scaling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cxnSp>
        <p:nvCxnSpPr>
          <p:cNvPr id="468" name="Google Shape;468;p30"/>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469" name="Google Shape;469;p30"/>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470" name="Google Shape;470;p30"/>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471" name="Google Shape;471;p30"/>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472" name="Google Shape;472;p30"/>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473" name="Google Shape;473;p30"/>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474" name="Google Shape;474;p30"/>
          <p:cNvSpPr txBox="1"/>
          <p:nvPr/>
        </p:nvSpPr>
        <p:spPr>
          <a:xfrm>
            <a:off x="185738" y="315051"/>
            <a:ext cx="8439983" cy="4572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02060"/>
              </a:buClr>
              <a:buSzPts val="3080"/>
              <a:buFont typeface="Calibri"/>
              <a:buNone/>
            </a:pPr>
            <a:r>
              <a:rPr b="1" lang="en-US" sz="3080">
                <a:solidFill>
                  <a:srgbClr val="002060"/>
                </a:solidFill>
                <a:latin typeface="Calibri"/>
                <a:ea typeface="Calibri"/>
                <a:cs typeface="Calibri"/>
                <a:sym typeface="Calibri"/>
              </a:rPr>
              <a:t>Service Discovery</a:t>
            </a:r>
            <a:endParaRPr/>
          </a:p>
        </p:txBody>
      </p:sp>
      <p:pic>
        <p:nvPicPr>
          <p:cNvPr descr="Screen Shot 2019-03-17 at 9.12.21 AM.png" id="475" name="Google Shape;475;p30"/>
          <p:cNvPicPr preferRelativeResize="0"/>
          <p:nvPr/>
        </p:nvPicPr>
        <p:blipFill rotWithShape="1">
          <a:blip r:embed="rId5">
            <a:alphaModFix/>
          </a:blip>
          <a:srcRect b="0" l="0" r="0" t="0"/>
          <a:stretch/>
        </p:blipFill>
        <p:spPr>
          <a:xfrm>
            <a:off x="1885439" y="1489457"/>
            <a:ext cx="5622349" cy="1884193"/>
          </a:xfrm>
          <a:prstGeom prst="rect">
            <a:avLst/>
          </a:prstGeom>
          <a:noFill/>
          <a:ln>
            <a:noFill/>
          </a:ln>
        </p:spPr>
      </p:pic>
      <p:pic>
        <p:nvPicPr>
          <p:cNvPr descr="Screen Shot 2019-03-17 at 9.12.39 AM.png" id="476" name="Google Shape;476;p30"/>
          <p:cNvPicPr preferRelativeResize="0"/>
          <p:nvPr/>
        </p:nvPicPr>
        <p:blipFill rotWithShape="1">
          <a:blip r:embed="rId6">
            <a:alphaModFix/>
          </a:blip>
          <a:srcRect b="0" l="0" r="0" t="0"/>
          <a:stretch/>
        </p:blipFill>
        <p:spPr>
          <a:xfrm>
            <a:off x="2045530" y="4490738"/>
            <a:ext cx="5302166" cy="786231"/>
          </a:xfrm>
          <a:prstGeom prst="rect">
            <a:avLst/>
          </a:prstGeom>
          <a:noFill/>
          <a:ln>
            <a:noFill/>
          </a:ln>
        </p:spPr>
      </p:pic>
      <p:sp>
        <p:nvSpPr>
          <p:cNvPr id="477" name="Google Shape;477;p30"/>
          <p:cNvSpPr/>
          <p:nvPr/>
        </p:nvSpPr>
        <p:spPr>
          <a:xfrm>
            <a:off x="4104849" y="3766914"/>
            <a:ext cx="720080" cy="475967"/>
          </a:xfrm>
          <a:prstGeom prst="downArrow">
            <a:avLst>
              <a:gd fmla="val 50000" name="adj1"/>
              <a:gd fmla="val 47371"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cxnSp>
        <p:nvCxnSpPr>
          <p:cNvPr id="483" name="Google Shape;483;p31"/>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484" name="Google Shape;484;p31"/>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485" name="Google Shape;485;p31"/>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486" name="Google Shape;486;p31"/>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487" name="Google Shape;487;p31"/>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488" name="Google Shape;488;p31"/>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489" name="Google Shape;489;p31"/>
          <p:cNvSpPr txBox="1"/>
          <p:nvPr/>
        </p:nvSpPr>
        <p:spPr>
          <a:xfrm>
            <a:off x="395536" y="332656"/>
            <a:ext cx="8439983" cy="4572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02060"/>
              </a:buClr>
              <a:buSzPts val="3080"/>
              <a:buFont typeface="Calibri"/>
              <a:buNone/>
            </a:pPr>
            <a:r>
              <a:rPr b="1" lang="en-US" sz="3080">
                <a:solidFill>
                  <a:srgbClr val="002060"/>
                </a:solidFill>
                <a:latin typeface="Calibri"/>
                <a:ea typeface="Calibri"/>
                <a:cs typeface="Calibri"/>
                <a:sym typeface="Calibri"/>
              </a:rPr>
              <a:t>Service Discovery</a:t>
            </a:r>
            <a:endParaRPr/>
          </a:p>
        </p:txBody>
      </p:sp>
      <p:sp>
        <p:nvSpPr>
          <p:cNvPr id="490" name="Google Shape;490;p31"/>
          <p:cNvSpPr txBox="1"/>
          <p:nvPr/>
        </p:nvSpPr>
        <p:spPr>
          <a:xfrm>
            <a:off x="393659" y="1457236"/>
            <a:ext cx="8056377" cy="359463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200">
                <a:solidFill>
                  <a:schemeClr val="dk1"/>
                </a:solidFill>
                <a:latin typeface="Calibri"/>
                <a:ea typeface="Calibri"/>
                <a:cs typeface="Calibri"/>
                <a:sym typeface="Calibri"/>
              </a:rPr>
              <a:t>What should Service Discovery provide?</a:t>
            </a:r>
            <a:endParaRPr/>
          </a:p>
          <a:p>
            <a:pPr indent="-285750" lvl="0" marL="285750" marR="0" rtl="0" algn="l">
              <a:lnSpc>
                <a:spcPct val="150000"/>
              </a:lnSpc>
              <a:spcBef>
                <a:spcPts val="0"/>
              </a:spcBef>
              <a:spcAft>
                <a:spcPts val="0"/>
              </a:spcAft>
              <a:buClr>
                <a:schemeClr val="dk1"/>
              </a:buClr>
              <a:buSzPts val="2200"/>
              <a:buFont typeface="Calibri"/>
              <a:buChar char="-"/>
            </a:pPr>
            <a:r>
              <a:rPr b="1" lang="en-US" sz="2200">
                <a:solidFill>
                  <a:schemeClr val="dk1"/>
                </a:solidFill>
                <a:latin typeface="Calibri"/>
                <a:ea typeface="Calibri"/>
                <a:cs typeface="Calibri"/>
                <a:sym typeface="Calibri"/>
              </a:rPr>
              <a:t>Discover services </a:t>
            </a:r>
            <a:r>
              <a:rPr lang="en-US" sz="2200">
                <a:solidFill>
                  <a:schemeClr val="dk1"/>
                </a:solidFill>
                <a:latin typeface="Calibri"/>
                <a:ea typeface="Calibri"/>
                <a:cs typeface="Calibri"/>
                <a:sym typeface="Calibri"/>
              </a:rPr>
              <a:t>dynamically to get IP address and port details to communicate with other services</a:t>
            </a:r>
            <a:endParaRPr/>
          </a:p>
          <a:p>
            <a:pPr indent="-285750" lvl="0" marL="285750" marR="0" rtl="0" algn="l">
              <a:lnSpc>
                <a:spcPct val="150000"/>
              </a:lnSpc>
              <a:spcBef>
                <a:spcPts val="0"/>
              </a:spcBef>
              <a:spcAft>
                <a:spcPts val="0"/>
              </a:spcAft>
              <a:buClr>
                <a:schemeClr val="dk1"/>
              </a:buClr>
              <a:buSzPts val="2200"/>
              <a:buFont typeface="Calibri"/>
              <a:buChar char="-"/>
            </a:pPr>
            <a:r>
              <a:rPr b="1" lang="en-US" sz="2200">
                <a:solidFill>
                  <a:schemeClr val="dk1"/>
                </a:solidFill>
                <a:latin typeface="Calibri"/>
                <a:ea typeface="Calibri"/>
                <a:cs typeface="Calibri"/>
                <a:sym typeface="Calibri"/>
              </a:rPr>
              <a:t>Health check</a:t>
            </a:r>
            <a:r>
              <a:rPr lang="en-US" sz="2200">
                <a:solidFill>
                  <a:schemeClr val="dk1"/>
                </a:solidFill>
                <a:latin typeface="Calibri"/>
                <a:ea typeface="Calibri"/>
                <a:cs typeface="Calibri"/>
                <a:sym typeface="Calibri"/>
              </a:rPr>
              <a:t>: Only healthy services should participate in handling traffic</a:t>
            </a:r>
            <a:endParaRPr/>
          </a:p>
          <a:p>
            <a:pPr indent="-285750" lvl="0" marL="285750" marR="0" rtl="0" algn="l">
              <a:lnSpc>
                <a:spcPct val="150000"/>
              </a:lnSpc>
              <a:spcBef>
                <a:spcPts val="0"/>
              </a:spcBef>
              <a:spcAft>
                <a:spcPts val="0"/>
              </a:spcAft>
              <a:buClr>
                <a:schemeClr val="dk1"/>
              </a:buClr>
              <a:buSzPts val="2200"/>
              <a:buFont typeface="Calibri"/>
              <a:buChar char="-"/>
            </a:pPr>
            <a:r>
              <a:rPr b="1" lang="en-US" sz="2200">
                <a:solidFill>
                  <a:schemeClr val="dk1"/>
                </a:solidFill>
                <a:latin typeface="Calibri"/>
                <a:ea typeface="Calibri"/>
                <a:cs typeface="Calibri"/>
                <a:sym typeface="Calibri"/>
              </a:rPr>
              <a:t>Load balancing</a:t>
            </a:r>
            <a:r>
              <a:rPr lang="en-US" sz="2200">
                <a:solidFill>
                  <a:schemeClr val="dk1"/>
                </a:solidFill>
                <a:latin typeface="Calibri"/>
                <a:ea typeface="Calibri"/>
                <a:cs typeface="Calibri"/>
                <a:sym typeface="Calibri"/>
              </a:rPr>
              <a:t>: Traffic destined to a particular service should be dynamically load balanced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95" name="Shape 495"/>
        <p:cNvGrpSpPr/>
        <p:nvPr/>
      </p:nvGrpSpPr>
      <p:grpSpPr>
        <a:xfrm>
          <a:off x="0" y="0"/>
          <a:ext cx="0" cy="0"/>
          <a:chOff x="0" y="0"/>
          <a:chExt cx="0" cy="0"/>
        </a:xfrm>
      </p:grpSpPr>
      <p:cxnSp>
        <p:nvCxnSpPr>
          <p:cNvPr id="496" name="Google Shape;496;p32"/>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497" name="Google Shape;497;p32"/>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498" name="Google Shape;498;p32"/>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499" name="Google Shape;499;p32"/>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500" name="Google Shape;500;p32"/>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501" name="Google Shape;501;p32"/>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502" name="Google Shape;502;p32"/>
          <p:cNvSpPr txBox="1"/>
          <p:nvPr/>
        </p:nvSpPr>
        <p:spPr>
          <a:xfrm>
            <a:off x="10053" y="152400"/>
            <a:ext cx="8439983" cy="4572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02060"/>
              </a:buClr>
              <a:buSzPts val="3080"/>
              <a:buFont typeface="Calibri"/>
              <a:buNone/>
            </a:pPr>
            <a:r>
              <a:rPr b="1" lang="en-US" sz="3080">
                <a:solidFill>
                  <a:srgbClr val="002060"/>
                </a:solidFill>
                <a:latin typeface="Calibri"/>
                <a:ea typeface="Calibri"/>
                <a:cs typeface="Calibri"/>
                <a:sym typeface="Calibri"/>
              </a:rPr>
              <a:t>Service Discovery</a:t>
            </a:r>
            <a:endParaRPr/>
          </a:p>
        </p:txBody>
      </p:sp>
      <p:pic>
        <p:nvPicPr>
          <p:cNvPr descr="Screen Shot 2019-03-17 at 9.13.07 AM.png" id="503" name="Google Shape;503;p32"/>
          <p:cNvPicPr preferRelativeResize="0"/>
          <p:nvPr/>
        </p:nvPicPr>
        <p:blipFill rotWithShape="1">
          <a:blip r:embed="rId5">
            <a:alphaModFix/>
          </a:blip>
          <a:srcRect b="0" l="0" r="0" t="0"/>
          <a:stretch/>
        </p:blipFill>
        <p:spPr>
          <a:xfrm>
            <a:off x="514893" y="762000"/>
            <a:ext cx="8114214" cy="5105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cxnSp>
        <p:nvCxnSpPr>
          <p:cNvPr id="509" name="Google Shape;509;p33"/>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510" name="Google Shape;510;p33"/>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511" name="Google Shape;511;p33"/>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512" name="Google Shape;512;p33"/>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513" name="Google Shape;513;p33"/>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514" name="Google Shape;514;p33"/>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515" name="Google Shape;515;p33"/>
          <p:cNvSpPr txBox="1"/>
          <p:nvPr/>
        </p:nvSpPr>
        <p:spPr>
          <a:xfrm>
            <a:off x="396170" y="417073"/>
            <a:ext cx="8439983" cy="4572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02060"/>
              </a:buClr>
              <a:buSzPts val="3080"/>
              <a:buFont typeface="Calibri"/>
              <a:buNone/>
            </a:pPr>
            <a:r>
              <a:rPr b="1" lang="en-US" sz="3080">
                <a:solidFill>
                  <a:srgbClr val="002060"/>
                </a:solidFill>
                <a:latin typeface="Calibri"/>
                <a:ea typeface="Calibri"/>
                <a:cs typeface="Calibri"/>
                <a:sym typeface="Calibri"/>
              </a:rPr>
              <a:t>Service Discovery Tools</a:t>
            </a:r>
            <a:endParaRPr/>
          </a:p>
        </p:txBody>
      </p:sp>
      <p:pic>
        <p:nvPicPr>
          <p:cNvPr descr="Screen Shot 2019-03-17 at 9.13.48 AM.png" id="516" name="Google Shape;516;p33"/>
          <p:cNvPicPr preferRelativeResize="0"/>
          <p:nvPr/>
        </p:nvPicPr>
        <p:blipFill rotWithShape="1">
          <a:blip r:embed="rId5">
            <a:alphaModFix/>
          </a:blip>
          <a:srcRect b="0" l="0" r="0" t="0"/>
          <a:stretch/>
        </p:blipFill>
        <p:spPr>
          <a:xfrm>
            <a:off x="396170" y="1261790"/>
            <a:ext cx="8136270" cy="444246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21" name="Shape 521"/>
        <p:cNvGrpSpPr/>
        <p:nvPr/>
      </p:nvGrpSpPr>
      <p:grpSpPr>
        <a:xfrm>
          <a:off x="0" y="0"/>
          <a:ext cx="0" cy="0"/>
          <a:chOff x="0" y="0"/>
          <a:chExt cx="0" cy="0"/>
        </a:xfrm>
      </p:grpSpPr>
      <p:cxnSp>
        <p:nvCxnSpPr>
          <p:cNvPr id="522" name="Google Shape;522;p34"/>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523" name="Google Shape;523;p34"/>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524" name="Google Shape;524;p34"/>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525" name="Google Shape;525;p34"/>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526" name="Google Shape;526;p34"/>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527" name="Google Shape;527;p34"/>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528" name="Google Shape;528;p34"/>
          <p:cNvSpPr txBox="1"/>
          <p:nvPr/>
        </p:nvSpPr>
        <p:spPr>
          <a:xfrm>
            <a:off x="185738" y="260648"/>
            <a:ext cx="8439983" cy="4572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02060"/>
              </a:buClr>
              <a:buSzPts val="3080"/>
              <a:buFont typeface="Calibri"/>
              <a:buNone/>
            </a:pPr>
            <a:r>
              <a:rPr b="1" lang="en-US" sz="3080">
                <a:solidFill>
                  <a:srgbClr val="002060"/>
                </a:solidFill>
                <a:latin typeface="Calibri"/>
                <a:ea typeface="Calibri"/>
                <a:cs typeface="Calibri"/>
                <a:sym typeface="Calibri"/>
              </a:rPr>
              <a:t>Service Discovery by etcd</a:t>
            </a:r>
            <a:endParaRPr/>
          </a:p>
        </p:txBody>
      </p:sp>
      <p:sp>
        <p:nvSpPr>
          <p:cNvPr id="529" name="Google Shape;529;p34"/>
          <p:cNvSpPr txBox="1"/>
          <p:nvPr/>
        </p:nvSpPr>
        <p:spPr>
          <a:xfrm>
            <a:off x="389334" y="1035682"/>
            <a:ext cx="8506111" cy="212686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Etcd can be used as KV store for service registry</a:t>
            </a:r>
            <a:endParaRPr/>
          </a:p>
          <a:p>
            <a:pPr indent="-285750" lvl="0" marL="285750" marR="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Service itself can directly update etcd or a Sidekick service can be used to update etcd</a:t>
            </a:r>
            <a:endParaRPr/>
          </a:p>
          <a:p>
            <a:pPr indent="-285750" lvl="0" marL="285750" marR="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Sidekick service serves as </a:t>
            </a:r>
            <a:r>
              <a:rPr b="1" lang="en-US" sz="1800">
                <a:solidFill>
                  <a:schemeClr val="dk1"/>
                </a:solidFill>
                <a:latin typeface="Calibri"/>
                <a:ea typeface="Calibri"/>
                <a:cs typeface="Calibri"/>
                <a:sym typeface="Calibri"/>
              </a:rPr>
              <a:t>registrator</a:t>
            </a:r>
            <a:endParaRPr/>
          </a:p>
          <a:p>
            <a:pPr indent="-285750" lvl="0" marL="285750" marR="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Other services can query etcd database to do the dynamic service discovery</a:t>
            </a:r>
            <a:endParaRPr/>
          </a:p>
          <a:p>
            <a:pPr indent="-171450" lvl="0" marL="285750" marR="0" rtl="0" algn="l">
              <a:lnSpc>
                <a:spcPct val="150000"/>
              </a:lnSpc>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30" name="Google Shape;530;p34"/>
          <p:cNvSpPr/>
          <p:nvPr/>
        </p:nvSpPr>
        <p:spPr>
          <a:xfrm>
            <a:off x="1826244" y="3419172"/>
            <a:ext cx="5203205" cy="2498452"/>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31" name="Google Shape;531;p34"/>
          <p:cNvSpPr/>
          <p:nvPr/>
        </p:nvSpPr>
        <p:spPr>
          <a:xfrm>
            <a:off x="2148499" y="4771504"/>
            <a:ext cx="1528888" cy="74990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sidekick</a:t>
            </a:r>
            <a:endParaRPr/>
          </a:p>
        </p:txBody>
      </p:sp>
      <p:sp>
        <p:nvSpPr>
          <p:cNvPr id="532" name="Google Shape;532;p34"/>
          <p:cNvSpPr/>
          <p:nvPr/>
        </p:nvSpPr>
        <p:spPr>
          <a:xfrm>
            <a:off x="4457349" y="4771504"/>
            <a:ext cx="1528888" cy="74990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etcd</a:t>
            </a:r>
            <a:endParaRPr/>
          </a:p>
        </p:txBody>
      </p:sp>
      <p:sp>
        <p:nvSpPr>
          <p:cNvPr id="533" name="Google Shape;533;p34"/>
          <p:cNvSpPr/>
          <p:nvPr/>
        </p:nvSpPr>
        <p:spPr>
          <a:xfrm>
            <a:off x="2144446" y="3606841"/>
            <a:ext cx="1528888" cy="74990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service</a:t>
            </a:r>
            <a:endParaRPr/>
          </a:p>
        </p:txBody>
      </p:sp>
      <p:cxnSp>
        <p:nvCxnSpPr>
          <p:cNvPr id="534" name="Google Shape;534;p34"/>
          <p:cNvCxnSpPr>
            <a:stCxn id="533" idx="2"/>
            <a:endCxn id="531" idx="0"/>
          </p:cNvCxnSpPr>
          <p:nvPr/>
        </p:nvCxnSpPr>
        <p:spPr>
          <a:xfrm>
            <a:off x="2908890" y="4356746"/>
            <a:ext cx="4200" cy="414900"/>
          </a:xfrm>
          <a:prstGeom prst="straightConnector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535" name="Google Shape;535;p34"/>
          <p:cNvCxnSpPr>
            <a:stCxn id="531" idx="3"/>
            <a:endCxn id="532" idx="1"/>
          </p:cNvCxnSpPr>
          <p:nvPr/>
        </p:nvCxnSpPr>
        <p:spPr>
          <a:xfrm>
            <a:off x="3677387" y="5146456"/>
            <a:ext cx="780000"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sp>
        <p:nvSpPr>
          <p:cNvPr id="536" name="Google Shape;536;p34"/>
          <p:cNvSpPr/>
          <p:nvPr/>
        </p:nvSpPr>
        <p:spPr>
          <a:xfrm>
            <a:off x="4983350" y="2954149"/>
            <a:ext cx="754790" cy="407816"/>
          </a:xfrm>
          <a:prstGeom prst="roundRect">
            <a:avLst>
              <a:gd fmla="val 16667" name="adj"/>
            </a:avLst>
          </a:prstGeom>
          <a:gradFill>
            <a:gsLst>
              <a:gs pos="0">
                <a:srgbClr val="FFFFFF"/>
              </a:gs>
              <a:gs pos="35000">
                <a:srgbClr val="FFFFFF"/>
              </a:gs>
              <a:gs pos="100000">
                <a:schemeClr val="accent3"/>
              </a:gs>
            </a:gsLst>
            <a:path path="circle">
              <a:fillToRect b="50%" l="50%" r="50%" t="50%"/>
            </a:path>
            <a:tileRect/>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service</a:t>
            </a:r>
            <a:endParaRPr/>
          </a:p>
        </p:txBody>
      </p:sp>
      <p:sp>
        <p:nvSpPr>
          <p:cNvPr id="537" name="Google Shape;537;p34"/>
          <p:cNvSpPr/>
          <p:nvPr/>
        </p:nvSpPr>
        <p:spPr>
          <a:xfrm>
            <a:off x="5360745" y="3091197"/>
            <a:ext cx="754790" cy="407816"/>
          </a:xfrm>
          <a:prstGeom prst="roundRect">
            <a:avLst>
              <a:gd fmla="val 16667" name="adj"/>
            </a:avLst>
          </a:prstGeom>
          <a:gradFill>
            <a:gsLst>
              <a:gs pos="0">
                <a:srgbClr val="FFFFFF"/>
              </a:gs>
              <a:gs pos="35000">
                <a:srgbClr val="FFFFFF"/>
              </a:gs>
              <a:gs pos="100000">
                <a:schemeClr val="accent3"/>
              </a:gs>
            </a:gsLst>
            <a:path path="circle">
              <a:fillToRect b="50%" l="50%" r="50%" t="50%"/>
            </a:path>
            <a:tileRect/>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service</a:t>
            </a:r>
            <a:endParaRPr/>
          </a:p>
        </p:txBody>
      </p:sp>
      <p:sp>
        <p:nvSpPr>
          <p:cNvPr id="538" name="Google Shape;538;p34"/>
          <p:cNvSpPr/>
          <p:nvPr/>
        </p:nvSpPr>
        <p:spPr>
          <a:xfrm>
            <a:off x="5858692" y="3215267"/>
            <a:ext cx="754790" cy="407816"/>
          </a:xfrm>
          <a:prstGeom prst="roundRect">
            <a:avLst>
              <a:gd fmla="val 16667" name="adj"/>
            </a:avLst>
          </a:prstGeom>
          <a:gradFill>
            <a:gsLst>
              <a:gs pos="0">
                <a:srgbClr val="FFFFFF"/>
              </a:gs>
              <a:gs pos="35000">
                <a:srgbClr val="FFFFFF"/>
              </a:gs>
              <a:gs pos="100000">
                <a:schemeClr val="accent3"/>
              </a:gs>
            </a:gsLst>
            <a:path path="circle">
              <a:fillToRect b="50%" l="50%" r="50%" t="50%"/>
            </a:path>
            <a:tileRect/>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service</a:t>
            </a:r>
            <a:endParaRPr/>
          </a:p>
        </p:txBody>
      </p:sp>
      <p:cxnSp>
        <p:nvCxnSpPr>
          <p:cNvPr id="539" name="Google Shape;539;p34"/>
          <p:cNvCxnSpPr/>
          <p:nvPr/>
        </p:nvCxnSpPr>
        <p:spPr>
          <a:xfrm>
            <a:off x="5354636" y="3534069"/>
            <a:ext cx="1" cy="1237435"/>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cxnSp>
        <p:nvCxnSpPr>
          <p:cNvPr id="545" name="Google Shape;545;p38"/>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546" name="Google Shape;546;p38"/>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547" name="Google Shape;547;p38"/>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548" name="Google Shape;548;p38"/>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549" name="Google Shape;549;p38"/>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550" name="Google Shape;550;p38"/>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551" name="Google Shape;551;p38"/>
          <p:cNvSpPr txBox="1"/>
          <p:nvPr/>
        </p:nvSpPr>
        <p:spPr>
          <a:xfrm>
            <a:off x="381000" y="1447800"/>
            <a:ext cx="8622320"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DNS Resolution</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Kubernetes has a kube-dns addon that exposes the service’s name as a DNS entry. As a result, you can tell your application to connect to a host name.</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The service names are scoped within namespaces. This allows you to run different deployment of a service for each namespace (for example, one per developer or one per environments) without having to edit configuration files.</a:t>
            </a:r>
            <a:endParaRPr/>
          </a:p>
        </p:txBody>
      </p:sp>
      <p:sp>
        <p:nvSpPr>
          <p:cNvPr id="552" name="Google Shape;552;p38"/>
          <p:cNvSpPr txBox="1"/>
          <p:nvPr/>
        </p:nvSpPr>
        <p:spPr>
          <a:xfrm>
            <a:off x="548091" y="375452"/>
            <a:ext cx="8439983" cy="4572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02060"/>
              </a:buClr>
              <a:buSzPts val="3080"/>
              <a:buFont typeface="Calibri"/>
              <a:buNone/>
            </a:pPr>
            <a:r>
              <a:rPr b="1" lang="en-US" sz="3080">
                <a:solidFill>
                  <a:srgbClr val="002060"/>
                </a:solidFill>
                <a:latin typeface="Calibri"/>
                <a:ea typeface="Calibri"/>
                <a:cs typeface="Calibri"/>
                <a:sym typeface="Calibri"/>
              </a:rPr>
              <a:t>Kubernetes Service Discovery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cxnSp>
        <p:nvCxnSpPr>
          <p:cNvPr id="558" name="Google Shape;558;p39"/>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559" name="Google Shape;559;p39"/>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560" name="Google Shape;560;p39"/>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561" name="Google Shape;561;p39"/>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562" name="Google Shape;562;p39"/>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563" name="Google Shape;563;p39"/>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564" name="Google Shape;564;p39"/>
          <p:cNvSpPr txBox="1"/>
          <p:nvPr/>
        </p:nvSpPr>
        <p:spPr>
          <a:xfrm>
            <a:off x="389334" y="548680"/>
            <a:ext cx="8439983" cy="4572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02060"/>
              </a:buClr>
              <a:buSzPts val="3080"/>
              <a:buFont typeface="Calibri"/>
              <a:buNone/>
            </a:pPr>
            <a:r>
              <a:rPr b="1" lang="en-US" sz="3080">
                <a:solidFill>
                  <a:srgbClr val="002060"/>
                </a:solidFill>
                <a:latin typeface="Calibri"/>
                <a:ea typeface="Calibri"/>
                <a:cs typeface="Calibri"/>
                <a:sym typeface="Calibri"/>
              </a:rPr>
              <a:t>K8s Service Discovery Components</a:t>
            </a:r>
            <a:endParaRPr/>
          </a:p>
        </p:txBody>
      </p:sp>
      <p:sp>
        <p:nvSpPr>
          <p:cNvPr id="565" name="Google Shape;565;p39"/>
          <p:cNvSpPr txBox="1"/>
          <p:nvPr/>
        </p:nvSpPr>
        <p:spPr>
          <a:xfrm>
            <a:off x="414984" y="1412776"/>
            <a:ext cx="3856897" cy="420435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SkyDNS</a:t>
            </a:r>
            <a:r>
              <a:rPr lang="en-US" sz="1800">
                <a:solidFill>
                  <a:schemeClr val="dk1"/>
                </a:solidFill>
                <a:latin typeface="Calibri"/>
                <a:ea typeface="Calibri"/>
                <a:cs typeface="Calibri"/>
                <a:sym typeface="Calibri"/>
              </a:rPr>
              <a:t> – map Service name to IP address</a:t>
            </a:r>
            <a:endParaRPr/>
          </a:p>
          <a:p>
            <a:pPr indent="-285750" lvl="0" marL="285750" marR="0" rtl="0" algn="l">
              <a:lnSpc>
                <a:spcPct val="150000"/>
              </a:lnSpc>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Etcd</a:t>
            </a:r>
            <a:r>
              <a:rPr lang="en-US" sz="1800">
                <a:solidFill>
                  <a:schemeClr val="dk1"/>
                </a:solidFill>
                <a:latin typeface="Calibri"/>
                <a:ea typeface="Calibri"/>
                <a:cs typeface="Calibri"/>
                <a:sym typeface="Calibri"/>
              </a:rPr>
              <a:t> – KV store for service database</a:t>
            </a:r>
            <a:endParaRPr/>
          </a:p>
          <a:p>
            <a:pPr indent="-285750" lvl="0" marL="285750" marR="0" rtl="0" algn="l">
              <a:lnSpc>
                <a:spcPct val="150000"/>
              </a:lnSpc>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Kubelet</a:t>
            </a:r>
            <a:r>
              <a:rPr lang="en-US" sz="1800">
                <a:solidFill>
                  <a:schemeClr val="dk1"/>
                </a:solidFill>
                <a:latin typeface="Calibri"/>
                <a:ea typeface="Calibri"/>
                <a:cs typeface="Calibri"/>
                <a:sym typeface="Calibri"/>
              </a:rPr>
              <a:t> – healthcheck and replication controller takes care of maintaining pod count</a:t>
            </a:r>
            <a:endParaRPr/>
          </a:p>
          <a:p>
            <a:pPr indent="-285750" lvl="0" marL="285750" marR="0" rtl="0" algn="l">
              <a:lnSpc>
                <a:spcPct val="150000"/>
              </a:lnSpc>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Kube-proxy</a:t>
            </a:r>
            <a:r>
              <a:rPr lang="en-US" sz="1800">
                <a:solidFill>
                  <a:schemeClr val="dk1"/>
                </a:solidFill>
                <a:latin typeface="Calibri"/>
                <a:ea typeface="Calibri"/>
                <a:cs typeface="Calibri"/>
                <a:sym typeface="Calibri"/>
              </a:rPr>
              <a:t> – takes care of load balancing traffic to individual pods. Watches service changes and updates IPTables</a:t>
            </a:r>
            <a:endParaRPr/>
          </a:p>
        </p:txBody>
      </p:sp>
      <p:pic>
        <p:nvPicPr>
          <p:cNvPr id="566" name="Google Shape;566;p39"/>
          <p:cNvPicPr preferRelativeResize="0"/>
          <p:nvPr/>
        </p:nvPicPr>
        <p:blipFill rotWithShape="1">
          <a:blip r:embed="rId5">
            <a:alphaModFix/>
          </a:blip>
          <a:srcRect b="0" l="0" r="0" t="0"/>
          <a:stretch/>
        </p:blipFill>
        <p:spPr>
          <a:xfrm>
            <a:off x="4593520" y="1412776"/>
            <a:ext cx="4064000" cy="3937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71" name="Shape 571"/>
        <p:cNvGrpSpPr/>
        <p:nvPr/>
      </p:nvGrpSpPr>
      <p:grpSpPr>
        <a:xfrm>
          <a:off x="0" y="0"/>
          <a:ext cx="0" cy="0"/>
          <a:chOff x="0" y="0"/>
          <a:chExt cx="0" cy="0"/>
        </a:xfrm>
      </p:grpSpPr>
      <p:cxnSp>
        <p:nvCxnSpPr>
          <p:cNvPr id="572" name="Google Shape;572;p40"/>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573" name="Google Shape;573;p40"/>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574" name="Google Shape;574;p40"/>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575" name="Google Shape;575;p40"/>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576" name="Google Shape;576;p40"/>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577" name="Google Shape;577;p40"/>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578" name="Google Shape;578;p40"/>
          <p:cNvSpPr txBox="1"/>
          <p:nvPr/>
        </p:nvSpPr>
        <p:spPr>
          <a:xfrm>
            <a:off x="415861" y="332656"/>
            <a:ext cx="8439983" cy="4572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02060"/>
              </a:buClr>
              <a:buSzPts val="3080"/>
              <a:buFont typeface="Calibri"/>
              <a:buNone/>
            </a:pPr>
            <a:r>
              <a:rPr b="1" lang="en-US" sz="3080">
                <a:solidFill>
                  <a:srgbClr val="002060"/>
                </a:solidFill>
                <a:latin typeface="Calibri"/>
                <a:ea typeface="Calibri"/>
                <a:cs typeface="Calibri"/>
                <a:sym typeface="Calibri"/>
              </a:rPr>
              <a:t>Service Discovery</a:t>
            </a:r>
            <a:endParaRPr/>
          </a:p>
        </p:txBody>
      </p:sp>
      <p:sp>
        <p:nvSpPr>
          <p:cNvPr id="579" name="Google Shape;579;p40"/>
          <p:cNvSpPr txBox="1"/>
          <p:nvPr/>
        </p:nvSpPr>
        <p:spPr>
          <a:xfrm>
            <a:off x="176889" y="1916832"/>
            <a:ext cx="3603023" cy="212686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Services</a:t>
            </a:r>
            <a:r>
              <a:rPr lang="en-US" sz="1800">
                <a:solidFill>
                  <a:schemeClr val="dk1"/>
                </a:solidFill>
                <a:latin typeface="Calibri"/>
                <a:ea typeface="Calibri"/>
                <a:cs typeface="Calibri"/>
                <a:sym typeface="Calibri"/>
              </a:rPr>
              <a:t> – get mapped to pods using Selector labels. In the example: “MyApp” is the label</a:t>
            </a:r>
            <a:endParaRPr/>
          </a:p>
          <a:p>
            <a:pPr indent="-285750" lvl="0" marL="285750" marR="0" rtl="0" algn="l">
              <a:lnSpc>
                <a:spcPct val="150000"/>
              </a:lnSpc>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Service port</a:t>
            </a:r>
            <a:r>
              <a:rPr lang="en-US" sz="1800">
                <a:solidFill>
                  <a:schemeClr val="dk1"/>
                </a:solidFill>
                <a:latin typeface="Calibri"/>
                <a:ea typeface="Calibri"/>
                <a:cs typeface="Calibri"/>
                <a:sym typeface="Calibri"/>
              </a:rPr>
              <a:t> gets mapped to targetPort in the pod</a:t>
            </a:r>
            <a:endParaRPr/>
          </a:p>
        </p:txBody>
      </p:sp>
      <p:sp>
        <p:nvSpPr>
          <p:cNvPr id="580" name="Google Shape;580;p40"/>
          <p:cNvSpPr/>
          <p:nvPr/>
        </p:nvSpPr>
        <p:spPr>
          <a:xfrm>
            <a:off x="4067944" y="1412776"/>
            <a:ext cx="4572000" cy="3785652"/>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C020BF"/>
                </a:solidFill>
                <a:latin typeface="Courier"/>
                <a:ea typeface="Courier"/>
                <a:cs typeface="Courier"/>
                <a:sym typeface="Courier"/>
              </a:rPr>
              <a:t>{</a:t>
            </a:r>
            <a:endParaRPr/>
          </a:p>
          <a:p>
            <a:pPr indent="0" lvl="0" marL="0" marR="0" rtl="0" algn="l">
              <a:spcBef>
                <a:spcPts val="0"/>
              </a:spcBef>
              <a:spcAft>
                <a:spcPts val="0"/>
              </a:spcAft>
              <a:buNone/>
            </a:pPr>
            <a:r>
              <a:rPr lang="en-US" sz="1600">
                <a:solidFill>
                  <a:srgbClr val="B12513"/>
                </a:solidFill>
                <a:latin typeface="Courier"/>
                <a:ea typeface="Courier"/>
                <a:cs typeface="Courier"/>
                <a:sym typeface="Courier"/>
              </a:rPr>
              <a:t>"kind"</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a:t>
            </a:r>
            <a:r>
              <a:rPr lang="en-US" sz="1600">
                <a:solidFill>
                  <a:srgbClr val="B12513"/>
                </a:solidFill>
                <a:latin typeface="Courier"/>
                <a:ea typeface="Courier"/>
                <a:cs typeface="Courier"/>
                <a:sym typeface="Courier"/>
              </a:rPr>
              <a:t>"Service"</a:t>
            </a:r>
            <a:r>
              <a:rPr lang="en-US" sz="1600">
                <a:solidFill>
                  <a:srgbClr val="4D2F2D"/>
                </a:solidFill>
                <a:latin typeface="Courier"/>
                <a:ea typeface="Courier"/>
                <a:cs typeface="Courier"/>
                <a:sym typeface="Courier"/>
              </a:rPr>
              <a:t>,</a:t>
            </a:r>
            <a:endParaRPr sz="1600">
              <a:solidFill>
                <a:srgbClr val="B12513"/>
              </a:solidFill>
              <a:latin typeface="Courier"/>
              <a:ea typeface="Courier"/>
              <a:cs typeface="Courier"/>
              <a:sym typeface="Courier"/>
            </a:endParaRPr>
          </a:p>
          <a:p>
            <a:pPr indent="0" lvl="0" marL="0" marR="0" rtl="0" algn="l">
              <a:spcBef>
                <a:spcPts val="0"/>
              </a:spcBef>
              <a:spcAft>
                <a:spcPts val="0"/>
              </a:spcAft>
              <a:buNone/>
            </a:pPr>
            <a:r>
              <a:rPr lang="en-US" sz="1600">
                <a:solidFill>
                  <a:srgbClr val="B12513"/>
                </a:solidFill>
                <a:latin typeface="Courier"/>
                <a:ea typeface="Courier"/>
                <a:cs typeface="Courier"/>
                <a:sym typeface="Courier"/>
              </a:rPr>
              <a:t>"apiVersion"</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a:t>
            </a:r>
            <a:r>
              <a:rPr lang="en-US" sz="1600">
                <a:solidFill>
                  <a:srgbClr val="B12513"/>
                </a:solidFill>
                <a:latin typeface="Courier"/>
                <a:ea typeface="Courier"/>
                <a:cs typeface="Courier"/>
                <a:sym typeface="Courier"/>
              </a:rPr>
              <a:t>"v1"</a:t>
            </a:r>
            <a:r>
              <a:rPr lang="en-US" sz="1600">
                <a:solidFill>
                  <a:srgbClr val="4D2F2D"/>
                </a:solidFill>
                <a:latin typeface="Courier"/>
                <a:ea typeface="Courier"/>
                <a:cs typeface="Courier"/>
                <a:sym typeface="Courier"/>
              </a:rPr>
              <a:t>,</a:t>
            </a:r>
            <a:endParaRPr sz="1600">
              <a:solidFill>
                <a:srgbClr val="B12513"/>
              </a:solidFill>
              <a:latin typeface="Courier"/>
              <a:ea typeface="Courier"/>
              <a:cs typeface="Courier"/>
              <a:sym typeface="Courier"/>
            </a:endParaRPr>
          </a:p>
          <a:p>
            <a:pPr indent="0" lvl="0" marL="0" marR="0" rtl="0" algn="l">
              <a:spcBef>
                <a:spcPts val="0"/>
              </a:spcBef>
              <a:spcAft>
                <a:spcPts val="0"/>
              </a:spcAft>
              <a:buNone/>
            </a:pPr>
            <a:r>
              <a:rPr lang="en-US" sz="1600">
                <a:solidFill>
                  <a:srgbClr val="B12513"/>
                </a:solidFill>
                <a:latin typeface="Courier"/>
                <a:ea typeface="Courier"/>
                <a:cs typeface="Courier"/>
                <a:sym typeface="Courier"/>
              </a:rPr>
              <a:t>"metadata"</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a:t>
            </a:r>
            <a:r>
              <a:rPr lang="en-US" sz="1600">
                <a:solidFill>
                  <a:srgbClr val="C020BF"/>
                </a:solidFill>
                <a:latin typeface="Courier"/>
                <a:ea typeface="Courier"/>
                <a:cs typeface="Courier"/>
                <a:sym typeface="Courier"/>
              </a:rPr>
              <a:t>{</a:t>
            </a:r>
            <a:r>
              <a:rPr lang="en-US" sz="1600">
                <a:solidFill>
                  <a:srgbClr val="B12513"/>
                </a:solidFill>
                <a:latin typeface="Courier"/>
                <a:ea typeface="Courier"/>
                <a:cs typeface="Courier"/>
                <a:sym typeface="Courier"/>
              </a:rPr>
              <a:t>"name"</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a:t>
            </a:r>
            <a:r>
              <a:rPr lang="en-US" sz="1600">
                <a:solidFill>
                  <a:srgbClr val="B12513"/>
                </a:solidFill>
                <a:latin typeface="Courier"/>
                <a:ea typeface="Courier"/>
                <a:cs typeface="Courier"/>
                <a:sym typeface="Courier"/>
              </a:rPr>
              <a:t>"my-service"</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a:t>
            </a:r>
            <a:endParaRPr sz="1600">
              <a:solidFill>
                <a:srgbClr val="B12513"/>
              </a:solidFill>
              <a:latin typeface="Courier"/>
              <a:ea typeface="Courier"/>
              <a:cs typeface="Courier"/>
              <a:sym typeface="Courier"/>
            </a:endParaRPr>
          </a:p>
          <a:p>
            <a:pPr indent="0" lvl="0" marL="0" marR="0" rtl="0" algn="l">
              <a:spcBef>
                <a:spcPts val="0"/>
              </a:spcBef>
              <a:spcAft>
                <a:spcPts val="0"/>
              </a:spcAft>
              <a:buNone/>
            </a:pPr>
            <a:r>
              <a:rPr lang="en-US" sz="1600">
                <a:solidFill>
                  <a:srgbClr val="B12513"/>
                </a:solidFill>
                <a:latin typeface="Courier"/>
                <a:ea typeface="Courier"/>
                <a:cs typeface="Courier"/>
                <a:sym typeface="Courier"/>
              </a:rPr>
              <a:t>"spec"</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a:t>
            </a:r>
            <a:r>
              <a:rPr lang="en-US" sz="1600">
                <a:solidFill>
                  <a:srgbClr val="C020BF"/>
                </a:solidFill>
                <a:latin typeface="Courier"/>
                <a:ea typeface="Courier"/>
                <a:cs typeface="Courier"/>
                <a:sym typeface="Courier"/>
              </a:rPr>
              <a:t>{</a:t>
            </a:r>
            <a:endParaRPr sz="1600">
              <a:solidFill>
                <a:srgbClr val="B12513"/>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B12513"/>
                </a:solidFill>
                <a:latin typeface="Courier"/>
                <a:ea typeface="Courier"/>
                <a:cs typeface="Courier"/>
                <a:sym typeface="Courier"/>
              </a:rPr>
              <a:t>"selector"</a:t>
            </a:r>
            <a:r>
              <a:rPr lang="en-US" sz="1600">
                <a:solidFill>
                  <a:srgbClr val="C020BF"/>
                </a:solidFill>
                <a:latin typeface="Courier"/>
                <a:ea typeface="Courier"/>
                <a:cs typeface="Courier"/>
                <a:sym typeface="Courier"/>
              </a:rPr>
              <a:t>:{</a:t>
            </a:r>
            <a:r>
              <a:rPr lang="en-US" sz="1600">
                <a:solidFill>
                  <a:srgbClr val="B12513"/>
                </a:solidFill>
                <a:latin typeface="Courier"/>
                <a:ea typeface="Courier"/>
                <a:cs typeface="Courier"/>
                <a:sym typeface="Courier"/>
              </a:rPr>
              <a:t>"app"</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a:t>
            </a:r>
            <a:r>
              <a:rPr lang="en-US" sz="1600">
                <a:solidFill>
                  <a:srgbClr val="B12513"/>
                </a:solidFill>
                <a:latin typeface="Courier"/>
                <a:ea typeface="Courier"/>
                <a:cs typeface="Courier"/>
                <a:sym typeface="Courier"/>
              </a:rPr>
              <a:t>"MyApp"</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a:t>
            </a:r>
            <a:endParaRPr sz="1600">
              <a:solidFill>
                <a:srgbClr val="B12513"/>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B12513"/>
                </a:solidFill>
                <a:latin typeface="Courier"/>
                <a:ea typeface="Courier"/>
                <a:cs typeface="Courier"/>
                <a:sym typeface="Courier"/>
              </a:rPr>
              <a:t>"ports"</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a:t>
            </a:r>
            <a:endParaRPr sz="1600">
              <a:solidFill>
                <a:srgbClr val="B12513"/>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C020BF"/>
                </a:solidFill>
                <a:latin typeface="Courier"/>
                <a:ea typeface="Courier"/>
                <a:cs typeface="Courier"/>
                <a:sym typeface="Courier"/>
              </a:rPr>
              <a:t>{</a:t>
            </a:r>
            <a:endParaRPr sz="1600">
              <a:solidFill>
                <a:srgbClr val="4D2F2D"/>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B12513"/>
                </a:solidFill>
                <a:latin typeface="Courier"/>
                <a:ea typeface="Courier"/>
                <a:cs typeface="Courier"/>
                <a:sym typeface="Courier"/>
              </a:rPr>
              <a:t>"protocol"</a:t>
            </a:r>
            <a:r>
              <a:rPr lang="en-US" sz="1600">
                <a:solidFill>
                  <a:srgbClr val="C020BF"/>
                </a:solidFill>
                <a:latin typeface="Courier"/>
                <a:ea typeface="Courier"/>
                <a:cs typeface="Courier"/>
                <a:sym typeface="Courier"/>
              </a:rPr>
              <a:t>:</a:t>
            </a:r>
            <a:r>
              <a:rPr lang="en-US" sz="1600">
                <a:solidFill>
                  <a:srgbClr val="B12513"/>
                </a:solidFill>
                <a:latin typeface="Courier"/>
                <a:ea typeface="Courier"/>
                <a:cs typeface="Courier"/>
                <a:sym typeface="Courier"/>
              </a:rPr>
              <a:t>"TCP"</a:t>
            </a:r>
            <a:r>
              <a:rPr lang="en-US" sz="1600">
                <a:solidFill>
                  <a:srgbClr val="4D2F2D"/>
                </a:solidFill>
                <a:latin typeface="Courier"/>
                <a:ea typeface="Courier"/>
                <a:cs typeface="Courier"/>
                <a:sym typeface="Courier"/>
              </a:rPr>
              <a:t>,</a:t>
            </a:r>
            <a:endParaRPr sz="1600">
              <a:solidFill>
                <a:srgbClr val="B12513"/>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B12513"/>
                </a:solidFill>
                <a:latin typeface="Courier"/>
                <a:ea typeface="Courier"/>
                <a:cs typeface="Courier"/>
                <a:sym typeface="Courier"/>
              </a:rPr>
              <a:t>"port"</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80,</a:t>
            </a: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B12513"/>
                </a:solidFill>
                <a:latin typeface="Courier"/>
                <a:ea typeface="Courier"/>
                <a:cs typeface="Courier"/>
                <a:sym typeface="Courier"/>
              </a:rPr>
              <a:t>"targetPort"</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9376</a:t>
            </a:r>
            <a:endParaRPr sz="1600">
              <a:solidFill>
                <a:srgbClr val="B12513"/>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C020BF"/>
                </a:solidFill>
                <a:latin typeface="Courier"/>
                <a:ea typeface="Courier"/>
                <a:cs typeface="Courier"/>
                <a:sym typeface="Courier"/>
              </a:rPr>
              <a:t>}</a:t>
            </a:r>
            <a:endParaRPr sz="1600">
              <a:solidFill>
                <a:srgbClr val="4D2F2D"/>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C020BF"/>
                </a:solidFill>
                <a:latin typeface="Courier"/>
                <a:ea typeface="Courier"/>
                <a:cs typeface="Courier"/>
                <a:sym typeface="Courier"/>
              </a:rPr>
              <a:t>]</a:t>
            </a:r>
            <a:endParaRPr sz="1600">
              <a:solidFill>
                <a:srgbClr val="4D2F2D"/>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C020BF"/>
                </a:solidFill>
                <a:latin typeface="Courier"/>
                <a:ea typeface="Courier"/>
                <a:cs typeface="Courier"/>
                <a:sym typeface="Courier"/>
              </a:rPr>
              <a:t>}</a:t>
            </a:r>
            <a:endParaRPr sz="1600">
              <a:solidFill>
                <a:srgbClr val="4D2F2D"/>
              </a:solidFill>
              <a:latin typeface="Courier"/>
              <a:ea typeface="Courier"/>
              <a:cs typeface="Courier"/>
              <a:sym typeface="Courier"/>
            </a:endParaRPr>
          </a:p>
          <a:p>
            <a:pPr indent="0" lvl="0" marL="0" marR="0" rtl="0" algn="l">
              <a:spcBef>
                <a:spcPts val="0"/>
              </a:spcBef>
              <a:spcAft>
                <a:spcPts val="0"/>
              </a:spcAft>
              <a:buNone/>
            </a:pPr>
            <a:r>
              <a:rPr lang="en-US" sz="1600">
                <a:solidFill>
                  <a:srgbClr val="C020BF"/>
                </a:solidFill>
                <a:latin typeface="Courier"/>
                <a:ea typeface="Courier"/>
                <a:cs typeface="Courier"/>
                <a:sym typeface="Courier"/>
              </a:rPr>
              <a:t>}</a:t>
            </a:r>
            <a:endParaRPr sz="1600">
              <a:solidFill>
                <a:srgbClr val="C020BF"/>
              </a:solidFill>
              <a:latin typeface="Courier"/>
              <a:ea typeface="Courier"/>
              <a:cs typeface="Courier"/>
              <a:sym typeface="Courie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cxnSp>
        <p:nvCxnSpPr>
          <p:cNvPr id="586" name="Google Shape;586;p41"/>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587" name="Google Shape;587;p41"/>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494429"/>
                </a:solidFill>
                <a:latin typeface="Calibri"/>
                <a:ea typeface="Calibri"/>
                <a:cs typeface="Calibri"/>
                <a:sym typeface="Calibri"/>
              </a:rPr>
              <a:t>Agile Brains Consulting</a:t>
            </a:r>
            <a:endParaRPr/>
          </a:p>
        </p:txBody>
      </p:sp>
      <p:sp>
        <p:nvSpPr>
          <p:cNvPr id="588" name="Google Shape;588;p41"/>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589" name="Google Shape;589;p41"/>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590" name="Google Shape;590;p41"/>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591" name="Google Shape;591;p41"/>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592" name="Google Shape;592;p41"/>
          <p:cNvSpPr txBox="1"/>
          <p:nvPr/>
        </p:nvSpPr>
        <p:spPr>
          <a:xfrm>
            <a:off x="381000" y="347420"/>
            <a:ext cx="78867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Lab: Service Discovery</a:t>
            </a:r>
            <a:endParaRPr/>
          </a:p>
        </p:txBody>
      </p:sp>
      <p:sp>
        <p:nvSpPr>
          <p:cNvPr id="593" name="Google Shape;593;p41"/>
          <p:cNvSpPr/>
          <p:nvPr/>
        </p:nvSpPr>
        <p:spPr>
          <a:xfrm>
            <a:off x="260842" y="2708920"/>
            <a:ext cx="862232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u="sng">
                <a:solidFill>
                  <a:schemeClr val="hlink"/>
                </a:solidFill>
                <a:latin typeface="Calibri"/>
                <a:ea typeface="Calibri"/>
                <a:cs typeface="Calibri"/>
                <a:sym typeface="Calibri"/>
                <a:hlinkClick r:id="rId5"/>
              </a:rPr>
              <a:t>https://github.com/abhikbanerjee/kubernetes_teach_git/blob/master/k8s_service_discovery/service-discovery.md</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594" name="Google Shape;594;p41"/>
          <p:cNvSpPr/>
          <p:nvPr/>
        </p:nvSpPr>
        <p:spPr>
          <a:xfrm>
            <a:off x="350042" y="5040120"/>
            <a:ext cx="791765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Example using consul:</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https://github.com/hashicorp/demo-consul-101/tree/master/k8s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4"/>
          <p:cNvSpPr txBox="1"/>
          <p:nvPr>
            <p:ph idx="1" type="body"/>
          </p:nvPr>
        </p:nvSpPr>
        <p:spPr>
          <a:xfrm>
            <a:off x="563336" y="1813855"/>
            <a:ext cx="5086086" cy="4191000"/>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Clr>
                <a:srgbClr val="000000"/>
              </a:buClr>
              <a:buSzPts val="2200"/>
              <a:buFont typeface="Noto Sans Symbols"/>
              <a:buChar char="▪"/>
            </a:pPr>
            <a:r>
              <a:rPr lang="en-US" sz="2200">
                <a:solidFill>
                  <a:schemeClr val="dk1"/>
                </a:solidFill>
                <a:latin typeface="Calibri"/>
                <a:ea typeface="Calibri"/>
                <a:cs typeface="Calibri"/>
                <a:sym typeface="Calibri"/>
              </a:rPr>
              <a:t>Accomplished by adjusting the number of replicas in a deployment</a:t>
            </a:r>
            <a:endParaRPr b="1" sz="2200">
              <a:solidFill>
                <a:schemeClr val="dk1"/>
              </a:solidFill>
              <a:latin typeface="Calibri"/>
              <a:ea typeface="Calibri"/>
              <a:cs typeface="Calibri"/>
              <a:sym typeface="Calibri"/>
            </a:endParaRPr>
          </a:p>
          <a:p>
            <a:pPr indent="-457200" lvl="0" marL="457200" rtl="0" algn="l">
              <a:spcBef>
                <a:spcPts val="600"/>
              </a:spcBef>
              <a:spcAft>
                <a:spcPts val="0"/>
              </a:spcAft>
              <a:buClr>
                <a:srgbClr val="000000"/>
              </a:buClr>
              <a:buSzPts val="2200"/>
              <a:buFont typeface="Noto Sans Symbols"/>
              <a:buChar char="▪"/>
            </a:pPr>
            <a:r>
              <a:rPr lang="en-US" sz="2200">
                <a:solidFill>
                  <a:schemeClr val="dk1"/>
                </a:solidFill>
                <a:latin typeface="Calibri"/>
                <a:ea typeface="Calibri"/>
                <a:cs typeface="Calibri"/>
                <a:sym typeface="Calibri"/>
              </a:rPr>
              <a:t>Accommodates both scaling up and scaling down to a minimum of 0</a:t>
            </a:r>
            <a:endParaRPr b="1" sz="2200">
              <a:solidFill>
                <a:schemeClr val="dk1"/>
              </a:solidFill>
              <a:latin typeface="Calibri"/>
              <a:ea typeface="Calibri"/>
              <a:cs typeface="Calibri"/>
              <a:sym typeface="Calibri"/>
            </a:endParaRPr>
          </a:p>
          <a:p>
            <a:pPr indent="-457200" lvl="0" marL="457200" rtl="0" algn="l">
              <a:spcBef>
                <a:spcPts val="600"/>
              </a:spcBef>
              <a:spcAft>
                <a:spcPts val="0"/>
              </a:spcAft>
              <a:buClr>
                <a:srgbClr val="000000"/>
              </a:buClr>
              <a:buSzPts val="2200"/>
              <a:buFont typeface="Noto Sans Symbols"/>
              <a:buChar char="▪"/>
            </a:pPr>
            <a:r>
              <a:rPr lang="en-US" sz="2200">
                <a:solidFill>
                  <a:schemeClr val="dk1"/>
                </a:solidFill>
                <a:latin typeface="Calibri"/>
                <a:ea typeface="Calibri"/>
                <a:cs typeface="Calibri"/>
                <a:sym typeface="Calibri"/>
              </a:rPr>
              <a:t>Traffic is automatically sent to newly created instances through the service load balancer</a:t>
            </a:r>
            <a:endParaRPr b="1" sz="2200">
              <a:solidFill>
                <a:schemeClr val="dk1"/>
              </a:solidFill>
              <a:latin typeface="Calibri"/>
              <a:ea typeface="Calibri"/>
              <a:cs typeface="Calibri"/>
              <a:sym typeface="Calibri"/>
            </a:endParaRPr>
          </a:p>
          <a:p>
            <a:pPr indent="-457200" lvl="0" marL="457200" rtl="0" algn="l">
              <a:spcBef>
                <a:spcPts val="600"/>
              </a:spcBef>
              <a:spcAft>
                <a:spcPts val="0"/>
              </a:spcAft>
              <a:buClr>
                <a:srgbClr val="000000"/>
              </a:buClr>
              <a:buSzPts val="2200"/>
              <a:buFont typeface="Noto Sans Symbols"/>
              <a:buChar char="▪"/>
            </a:pPr>
            <a:r>
              <a:rPr lang="en-US" sz="2200">
                <a:solidFill>
                  <a:schemeClr val="dk1"/>
                </a:solidFill>
                <a:latin typeface="Calibri"/>
                <a:ea typeface="Calibri"/>
                <a:cs typeface="Calibri"/>
                <a:sym typeface="Calibri"/>
              </a:rPr>
              <a:t>Can be used to enable rolling updates without downtime</a:t>
            </a:r>
            <a:endParaRPr b="1" sz="2200">
              <a:solidFill>
                <a:schemeClr val="dk1"/>
              </a:solidFill>
              <a:latin typeface="Calibri"/>
              <a:ea typeface="Calibri"/>
              <a:cs typeface="Calibri"/>
              <a:sym typeface="Calibri"/>
            </a:endParaRPr>
          </a:p>
          <a:p>
            <a:pPr indent="-388620" lvl="0" marL="457200" rtl="0" algn="l">
              <a:spcBef>
                <a:spcPts val="600"/>
              </a:spcBef>
              <a:spcAft>
                <a:spcPts val="0"/>
              </a:spcAft>
              <a:buClr>
                <a:schemeClr val="accent3"/>
              </a:buClr>
              <a:buSzPts val="1080"/>
              <a:buNone/>
            </a:pPr>
            <a:r>
              <a:t/>
            </a:r>
            <a:endParaRPr sz="1200">
              <a:solidFill>
                <a:schemeClr val="dk1"/>
              </a:solidFill>
              <a:latin typeface="Calibri"/>
              <a:ea typeface="Calibri"/>
              <a:cs typeface="Calibri"/>
              <a:sym typeface="Calibri"/>
            </a:endParaRPr>
          </a:p>
        </p:txBody>
      </p:sp>
      <p:sp>
        <p:nvSpPr>
          <p:cNvPr id="117" name="Google Shape;117;p4"/>
          <p:cNvSpPr txBox="1"/>
          <p:nvPr/>
        </p:nvSpPr>
        <p:spPr>
          <a:xfrm>
            <a:off x="635679" y="1138681"/>
            <a:ext cx="5013743"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i="0" lang="en-US" sz="2200" u="none" cap="none" strike="noStrike">
                <a:solidFill>
                  <a:schemeClr val="dk1"/>
                </a:solidFill>
                <a:latin typeface="Calibri"/>
                <a:ea typeface="Calibri"/>
                <a:cs typeface="Calibri"/>
                <a:sym typeface="Calibri"/>
              </a:rPr>
              <a:t>Changing the number of resources to meet a desired state</a:t>
            </a:r>
            <a:endParaRPr b="0" i="0" sz="2200" u="none" cap="none" strike="noStrike">
              <a:solidFill>
                <a:srgbClr val="000000"/>
              </a:solidFill>
              <a:latin typeface="Arial"/>
              <a:ea typeface="Arial"/>
              <a:cs typeface="Arial"/>
              <a:sym typeface="Arial"/>
            </a:endParaRPr>
          </a:p>
        </p:txBody>
      </p:sp>
      <p:pic>
        <p:nvPicPr>
          <p:cNvPr id="118" name="Google Shape;118;p4"/>
          <p:cNvPicPr preferRelativeResize="0"/>
          <p:nvPr/>
        </p:nvPicPr>
        <p:blipFill rotWithShape="1">
          <a:blip r:embed="rId3">
            <a:alphaModFix/>
          </a:blip>
          <a:srcRect b="0" l="0" r="0" t="0"/>
          <a:stretch/>
        </p:blipFill>
        <p:spPr>
          <a:xfrm>
            <a:off x="6177147" y="764704"/>
            <a:ext cx="1795118" cy="2458412"/>
          </a:xfrm>
          <a:prstGeom prst="rect">
            <a:avLst/>
          </a:prstGeom>
          <a:noFill/>
          <a:ln>
            <a:noFill/>
          </a:ln>
        </p:spPr>
      </p:pic>
      <p:pic>
        <p:nvPicPr>
          <p:cNvPr id="119" name="Google Shape;119;p4"/>
          <p:cNvPicPr preferRelativeResize="0"/>
          <p:nvPr/>
        </p:nvPicPr>
        <p:blipFill rotWithShape="1">
          <a:blip r:embed="rId4">
            <a:alphaModFix/>
          </a:blip>
          <a:srcRect b="0" l="0" r="0" t="0"/>
          <a:stretch/>
        </p:blipFill>
        <p:spPr>
          <a:xfrm>
            <a:off x="5965009" y="3654067"/>
            <a:ext cx="1864137" cy="2516255"/>
          </a:xfrm>
          <a:prstGeom prst="rect">
            <a:avLst/>
          </a:prstGeom>
          <a:noFill/>
          <a:ln>
            <a:noFill/>
          </a:ln>
        </p:spPr>
      </p:pic>
      <p:sp>
        <p:nvSpPr>
          <p:cNvPr id="120" name="Google Shape;120;p4"/>
          <p:cNvSpPr/>
          <p:nvPr/>
        </p:nvSpPr>
        <p:spPr>
          <a:xfrm>
            <a:off x="6697053" y="3356798"/>
            <a:ext cx="400050" cy="306600"/>
          </a:xfrm>
          <a:prstGeom prst="down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21" name="Google Shape;121;p4"/>
          <p:cNvCxnSpPr/>
          <p:nvPr/>
        </p:nvCxnSpPr>
        <p:spPr>
          <a:xfrm>
            <a:off x="1"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122" name="Google Shape;122;p4"/>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133" u="none" cap="none" strike="noStrike">
                <a:solidFill>
                  <a:srgbClr val="494429"/>
                </a:solidFill>
                <a:latin typeface="Calibri"/>
                <a:ea typeface="Calibri"/>
                <a:cs typeface="Calibri"/>
                <a:sym typeface="Calibri"/>
              </a:rPr>
              <a:t>Agile Brains Consulting</a:t>
            </a:r>
            <a:endParaRPr/>
          </a:p>
        </p:txBody>
      </p:sp>
      <p:sp>
        <p:nvSpPr>
          <p:cNvPr id="123" name="Google Shape;123;p4"/>
          <p:cNvSpPr txBox="1"/>
          <p:nvPr/>
        </p:nvSpPr>
        <p:spPr>
          <a:xfrm>
            <a:off x="2636042" y="6490034"/>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51" u="none" cap="none" strike="noStrike">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24" name="Google Shape;124;p4"/>
          <p:cNvPicPr preferRelativeResize="0"/>
          <p:nvPr/>
        </p:nvPicPr>
        <p:blipFill rotWithShape="1">
          <a:blip r:embed="rId5">
            <a:alphaModFix/>
          </a:blip>
          <a:srcRect b="0" l="0" r="0" t="0"/>
          <a:stretch/>
        </p:blipFill>
        <p:spPr>
          <a:xfrm>
            <a:off x="185738" y="6273801"/>
            <a:ext cx="407193" cy="542924"/>
          </a:xfrm>
          <a:prstGeom prst="rect">
            <a:avLst/>
          </a:prstGeom>
          <a:noFill/>
          <a:ln>
            <a:noFill/>
          </a:ln>
        </p:spPr>
      </p:pic>
      <p:pic>
        <p:nvPicPr>
          <p:cNvPr id="125" name="Google Shape;125;p4"/>
          <p:cNvPicPr preferRelativeResize="0"/>
          <p:nvPr/>
        </p:nvPicPr>
        <p:blipFill rotWithShape="1">
          <a:blip r:embed="rId6">
            <a:alphaModFix/>
          </a:blip>
          <a:srcRect b="30906" l="0" r="0" t="26736"/>
          <a:stretch/>
        </p:blipFill>
        <p:spPr>
          <a:xfrm>
            <a:off x="7474166" y="6252636"/>
            <a:ext cx="975870" cy="551155"/>
          </a:xfrm>
          <a:prstGeom prst="rect">
            <a:avLst/>
          </a:prstGeom>
          <a:noFill/>
          <a:ln>
            <a:noFill/>
          </a:ln>
        </p:spPr>
      </p:pic>
      <p:sp>
        <p:nvSpPr>
          <p:cNvPr id="126" name="Google Shape;126;p4"/>
          <p:cNvSpPr txBox="1"/>
          <p:nvPr/>
        </p:nvSpPr>
        <p:spPr>
          <a:xfrm>
            <a:off x="6869720" y="6356352"/>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b="0" i="0" lang="en-US" sz="1600" u="none" cap="none" strike="noStrike">
                <a:solidFill>
                  <a:srgbClr val="888888"/>
                </a:solidFill>
                <a:latin typeface="Calibri"/>
                <a:ea typeface="Calibri"/>
                <a:cs typeface="Calibri"/>
                <a:sym typeface="Calibri"/>
              </a:rPr>
              <a:t>‹#›</a:t>
            </a:fld>
            <a:endParaRPr b="0" i="0" sz="1600" u="none" cap="none" strike="noStrike">
              <a:solidFill>
                <a:srgbClr val="888888"/>
              </a:solidFill>
              <a:latin typeface="Calibri"/>
              <a:ea typeface="Calibri"/>
              <a:cs typeface="Calibri"/>
              <a:sym typeface="Calibri"/>
            </a:endParaRPr>
          </a:p>
        </p:txBody>
      </p:sp>
      <p:sp>
        <p:nvSpPr>
          <p:cNvPr id="127" name="Google Shape;127;p4"/>
          <p:cNvSpPr txBox="1"/>
          <p:nvPr/>
        </p:nvSpPr>
        <p:spPr>
          <a:xfrm>
            <a:off x="563336" y="-54185"/>
            <a:ext cx="78867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i="0" lang="en-US" sz="4400" u="none" cap="none" strike="noStrike">
                <a:solidFill>
                  <a:srgbClr val="002060"/>
                </a:solidFill>
                <a:latin typeface="Calibri"/>
                <a:ea typeface="Calibri"/>
                <a:cs typeface="Calibri"/>
                <a:sym typeface="Calibri"/>
              </a:rPr>
              <a:t>Kubernetes: Scaling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5"/>
          <p:cNvSpPr txBox="1"/>
          <p:nvPr>
            <p:ph type="title"/>
          </p:nvPr>
        </p:nvSpPr>
        <p:spPr>
          <a:xfrm>
            <a:off x="185738" y="212729"/>
            <a:ext cx="8706742" cy="1158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3"/>
              </a:buClr>
              <a:buSzPts val="2400"/>
              <a:buFont typeface="Calibri"/>
              <a:buNone/>
            </a:pPr>
            <a:r>
              <a:rPr b="1" lang="en-US" sz="2400">
                <a:solidFill>
                  <a:srgbClr val="000000"/>
                </a:solidFill>
                <a:latin typeface="Calibri"/>
                <a:ea typeface="Calibri"/>
                <a:cs typeface="Calibri"/>
                <a:sym typeface="Calibri"/>
              </a:rPr>
              <a:t>$ kubectl scale deployments/&lt;deployment&gt; --replicas=&lt;new num&gt;</a:t>
            </a:r>
            <a:endParaRPr b="1" sz="2400">
              <a:solidFill>
                <a:srgbClr val="000000"/>
              </a:solidFill>
              <a:latin typeface="Calibri"/>
              <a:ea typeface="Calibri"/>
              <a:cs typeface="Calibri"/>
              <a:sym typeface="Calibri"/>
            </a:endParaRPr>
          </a:p>
          <a:p>
            <a:pPr indent="0" lvl="0" marL="0" rtl="0" algn="ctr">
              <a:lnSpc>
                <a:spcPct val="157143"/>
              </a:lnSpc>
              <a:spcBef>
                <a:spcPts val="0"/>
              </a:spcBef>
              <a:spcAft>
                <a:spcPts val="800"/>
              </a:spcAft>
              <a:buClr>
                <a:schemeClr val="dk1"/>
              </a:buClr>
              <a:buSzPts val="1100"/>
              <a:buFont typeface="Arial"/>
              <a:buNone/>
            </a:pPr>
            <a:r>
              <a:rPr lang="en-US" sz="1350">
                <a:solidFill>
                  <a:srgbClr val="FF0000"/>
                </a:solidFill>
                <a:latin typeface="Arial"/>
                <a:ea typeface="Arial"/>
                <a:cs typeface="Arial"/>
                <a:sym typeface="Arial"/>
              </a:rPr>
              <a:t>$ kubectl scale deploy/nginx --replicas=4</a:t>
            </a:r>
            <a:endParaRPr sz="2400">
              <a:solidFill>
                <a:srgbClr val="000000"/>
              </a:solidFill>
            </a:endParaRPr>
          </a:p>
        </p:txBody>
      </p:sp>
      <p:sp>
        <p:nvSpPr>
          <p:cNvPr id="133" name="Google Shape;133;p5"/>
          <p:cNvSpPr txBox="1"/>
          <p:nvPr/>
        </p:nvSpPr>
        <p:spPr>
          <a:xfrm>
            <a:off x="755576" y="3962400"/>
            <a:ext cx="7848872" cy="198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Note: Make sure to delete the deployments or replicasets when trying to clear out pods. Many a new user has repeated deleted pods and gotten frustrated when they respawn (as the deployments/replicasets are programed to do).</a:t>
            </a:r>
            <a:endParaRPr b="0" i="0" sz="2000" u="none" cap="none" strike="noStrike">
              <a:solidFill>
                <a:srgbClr val="000000"/>
              </a:solidFill>
              <a:latin typeface="Calibri"/>
              <a:ea typeface="Calibri"/>
              <a:cs typeface="Calibri"/>
              <a:sym typeface="Calibri"/>
            </a:endParaRPr>
          </a:p>
          <a:p>
            <a:pPr indent="0" lvl="0" marL="0" marR="0" rtl="0" algn="l">
              <a:spcBef>
                <a:spcPts val="0"/>
              </a:spcBef>
              <a:spcAft>
                <a:spcPts val="0"/>
              </a:spcAft>
              <a:buNone/>
            </a:pPr>
            <a:r>
              <a:t/>
            </a:r>
            <a:endParaRPr b="0" i="0" sz="2000" u="none" cap="none" strike="noStrike">
              <a:solidFill>
                <a:schemeClr val="dk1"/>
              </a:solidFill>
              <a:latin typeface="Calibri"/>
              <a:ea typeface="Calibri"/>
              <a:cs typeface="Calibri"/>
              <a:sym typeface="Calibri"/>
            </a:endParaRPr>
          </a:p>
        </p:txBody>
      </p:sp>
      <p:pic>
        <p:nvPicPr>
          <p:cNvPr id="134" name="Google Shape;134;p5"/>
          <p:cNvPicPr preferRelativeResize="0"/>
          <p:nvPr/>
        </p:nvPicPr>
        <p:blipFill rotWithShape="1">
          <a:blip r:embed="rId3">
            <a:alphaModFix/>
          </a:blip>
          <a:srcRect b="0" l="0" r="0" t="0"/>
          <a:stretch/>
        </p:blipFill>
        <p:spPr>
          <a:xfrm>
            <a:off x="1433513" y="1524001"/>
            <a:ext cx="6096000" cy="2095500"/>
          </a:xfrm>
          <a:prstGeom prst="rect">
            <a:avLst/>
          </a:prstGeom>
          <a:noFill/>
          <a:ln>
            <a:noFill/>
          </a:ln>
        </p:spPr>
      </p:pic>
      <p:cxnSp>
        <p:nvCxnSpPr>
          <p:cNvPr id="135" name="Google Shape;135;p5"/>
          <p:cNvCxnSpPr/>
          <p:nvPr/>
        </p:nvCxnSpPr>
        <p:spPr>
          <a:xfrm>
            <a:off x="1"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136" name="Google Shape;136;p5"/>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133" u="none" cap="none" strike="noStrike">
                <a:solidFill>
                  <a:srgbClr val="494429"/>
                </a:solidFill>
                <a:latin typeface="Calibri"/>
                <a:ea typeface="Calibri"/>
                <a:cs typeface="Calibri"/>
                <a:sym typeface="Calibri"/>
              </a:rPr>
              <a:t>Agile Brains Consulting</a:t>
            </a:r>
            <a:endParaRPr/>
          </a:p>
        </p:txBody>
      </p:sp>
      <p:sp>
        <p:nvSpPr>
          <p:cNvPr id="137" name="Google Shape;137;p5"/>
          <p:cNvSpPr txBox="1"/>
          <p:nvPr/>
        </p:nvSpPr>
        <p:spPr>
          <a:xfrm>
            <a:off x="2636042" y="6490034"/>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51" u="none" cap="none" strike="noStrike">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38" name="Google Shape;138;p5"/>
          <p:cNvPicPr preferRelativeResize="0"/>
          <p:nvPr/>
        </p:nvPicPr>
        <p:blipFill rotWithShape="1">
          <a:blip r:embed="rId4">
            <a:alphaModFix/>
          </a:blip>
          <a:srcRect b="0" l="0" r="0" t="0"/>
          <a:stretch/>
        </p:blipFill>
        <p:spPr>
          <a:xfrm>
            <a:off x="185738" y="6273801"/>
            <a:ext cx="407193" cy="542924"/>
          </a:xfrm>
          <a:prstGeom prst="rect">
            <a:avLst/>
          </a:prstGeom>
          <a:noFill/>
          <a:ln>
            <a:noFill/>
          </a:ln>
        </p:spPr>
      </p:pic>
      <p:pic>
        <p:nvPicPr>
          <p:cNvPr id="139" name="Google Shape;139;p5"/>
          <p:cNvPicPr preferRelativeResize="0"/>
          <p:nvPr/>
        </p:nvPicPr>
        <p:blipFill rotWithShape="1">
          <a:blip r:embed="rId5">
            <a:alphaModFix/>
          </a:blip>
          <a:srcRect b="30906" l="0" r="0" t="26736"/>
          <a:stretch/>
        </p:blipFill>
        <p:spPr>
          <a:xfrm>
            <a:off x="7474166" y="6252636"/>
            <a:ext cx="975870" cy="551155"/>
          </a:xfrm>
          <a:prstGeom prst="rect">
            <a:avLst/>
          </a:prstGeom>
          <a:noFill/>
          <a:ln>
            <a:noFill/>
          </a:ln>
        </p:spPr>
      </p:pic>
      <p:sp>
        <p:nvSpPr>
          <p:cNvPr id="140" name="Google Shape;140;p5"/>
          <p:cNvSpPr txBox="1"/>
          <p:nvPr/>
        </p:nvSpPr>
        <p:spPr>
          <a:xfrm>
            <a:off x="6869720" y="6356352"/>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b="0" i="0" lang="en-US" sz="1600" u="none" cap="none" strike="noStrike">
                <a:solidFill>
                  <a:srgbClr val="888888"/>
                </a:solidFill>
                <a:latin typeface="Calibri"/>
                <a:ea typeface="Calibri"/>
                <a:cs typeface="Calibri"/>
                <a:sym typeface="Calibri"/>
              </a:rPr>
              <a:t>‹#›</a:t>
            </a:fld>
            <a:endParaRPr b="0" i="0" sz="1600" u="none" cap="none" strike="noStrike">
              <a:solidFill>
                <a:srgbClr val="888888"/>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pic>
        <p:nvPicPr>
          <p:cNvPr id="145" name="Google Shape;145;p6"/>
          <p:cNvPicPr preferRelativeResize="0"/>
          <p:nvPr/>
        </p:nvPicPr>
        <p:blipFill rotWithShape="1">
          <a:blip r:embed="rId3">
            <a:alphaModFix/>
          </a:blip>
          <a:srcRect b="0" l="0" r="0" t="0"/>
          <a:stretch/>
        </p:blipFill>
        <p:spPr>
          <a:xfrm>
            <a:off x="1497386" y="217717"/>
            <a:ext cx="5968401" cy="5596103"/>
          </a:xfrm>
          <a:prstGeom prst="rect">
            <a:avLst/>
          </a:prstGeom>
          <a:noFill/>
          <a:ln>
            <a:noFill/>
          </a:ln>
        </p:spPr>
      </p:pic>
      <p:cxnSp>
        <p:nvCxnSpPr>
          <p:cNvPr id="146" name="Google Shape;146;p6"/>
          <p:cNvCxnSpPr/>
          <p:nvPr/>
        </p:nvCxnSpPr>
        <p:spPr>
          <a:xfrm>
            <a:off x="1"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147" name="Google Shape;147;p6"/>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133" u="none" cap="none" strike="noStrike">
                <a:solidFill>
                  <a:srgbClr val="494429"/>
                </a:solidFill>
                <a:latin typeface="Calibri"/>
                <a:ea typeface="Calibri"/>
                <a:cs typeface="Calibri"/>
                <a:sym typeface="Calibri"/>
              </a:rPr>
              <a:t>Agile Brains Consulting</a:t>
            </a:r>
            <a:endParaRPr/>
          </a:p>
        </p:txBody>
      </p:sp>
      <p:sp>
        <p:nvSpPr>
          <p:cNvPr id="148" name="Google Shape;148;p6"/>
          <p:cNvSpPr txBox="1"/>
          <p:nvPr/>
        </p:nvSpPr>
        <p:spPr>
          <a:xfrm>
            <a:off x="2636042" y="6490034"/>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51" u="none" cap="none" strike="noStrike">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49" name="Google Shape;149;p6"/>
          <p:cNvPicPr preferRelativeResize="0"/>
          <p:nvPr/>
        </p:nvPicPr>
        <p:blipFill rotWithShape="1">
          <a:blip r:embed="rId4">
            <a:alphaModFix/>
          </a:blip>
          <a:srcRect b="0" l="0" r="0" t="0"/>
          <a:stretch/>
        </p:blipFill>
        <p:spPr>
          <a:xfrm>
            <a:off x="185738" y="6273801"/>
            <a:ext cx="407193" cy="542924"/>
          </a:xfrm>
          <a:prstGeom prst="rect">
            <a:avLst/>
          </a:prstGeom>
          <a:noFill/>
          <a:ln>
            <a:noFill/>
          </a:ln>
        </p:spPr>
      </p:pic>
      <p:pic>
        <p:nvPicPr>
          <p:cNvPr id="150" name="Google Shape;150;p6"/>
          <p:cNvPicPr preferRelativeResize="0"/>
          <p:nvPr/>
        </p:nvPicPr>
        <p:blipFill rotWithShape="1">
          <a:blip r:embed="rId5">
            <a:alphaModFix/>
          </a:blip>
          <a:srcRect b="30906" l="0" r="0" t="26736"/>
          <a:stretch/>
        </p:blipFill>
        <p:spPr>
          <a:xfrm>
            <a:off x="7474166" y="6252636"/>
            <a:ext cx="975870" cy="551155"/>
          </a:xfrm>
          <a:prstGeom prst="rect">
            <a:avLst/>
          </a:prstGeom>
          <a:noFill/>
          <a:ln>
            <a:noFill/>
          </a:ln>
        </p:spPr>
      </p:pic>
      <p:sp>
        <p:nvSpPr>
          <p:cNvPr id="151" name="Google Shape;151;p6"/>
          <p:cNvSpPr txBox="1"/>
          <p:nvPr/>
        </p:nvSpPr>
        <p:spPr>
          <a:xfrm>
            <a:off x="6869720" y="6356352"/>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b="0" i="0" lang="en-US" sz="1600" u="none" cap="none" strike="noStrike">
                <a:solidFill>
                  <a:srgbClr val="888888"/>
                </a:solidFill>
                <a:latin typeface="Calibri"/>
                <a:ea typeface="Calibri"/>
                <a:cs typeface="Calibri"/>
                <a:sym typeface="Calibri"/>
              </a:rPr>
              <a:t>‹#›</a:t>
            </a:fld>
            <a:endParaRPr b="0" i="0" sz="1600" u="none" cap="none" strike="noStrike">
              <a:solidFill>
                <a:srgbClr val="888888"/>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cxnSp>
        <p:nvCxnSpPr>
          <p:cNvPr id="156" name="Google Shape;156;p7"/>
          <p:cNvCxnSpPr/>
          <p:nvPr/>
        </p:nvCxnSpPr>
        <p:spPr>
          <a:xfrm>
            <a:off x="2"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157" name="Google Shape;157;p7"/>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133" u="none" cap="none" strike="noStrike">
                <a:solidFill>
                  <a:srgbClr val="494429"/>
                </a:solidFill>
                <a:latin typeface="Calibri"/>
                <a:ea typeface="Calibri"/>
                <a:cs typeface="Calibri"/>
                <a:sym typeface="Calibri"/>
              </a:rPr>
              <a:t>Agile Brains Consulting</a:t>
            </a:r>
            <a:endParaRPr/>
          </a:p>
        </p:txBody>
      </p:sp>
      <p:sp>
        <p:nvSpPr>
          <p:cNvPr id="158" name="Google Shape;158;p7"/>
          <p:cNvSpPr txBox="1"/>
          <p:nvPr/>
        </p:nvSpPr>
        <p:spPr>
          <a:xfrm>
            <a:off x="2636042" y="6490035"/>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51" u="none" cap="none" strike="noStrike">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59" name="Google Shape;159;p7"/>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160" name="Google Shape;160;p7"/>
          <p:cNvPicPr preferRelativeResize="0"/>
          <p:nvPr/>
        </p:nvPicPr>
        <p:blipFill rotWithShape="1">
          <a:blip r:embed="rId4">
            <a:alphaModFix/>
          </a:blip>
          <a:srcRect b="30906" l="0" r="0" t="26736"/>
          <a:stretch/>
        </p:blipFill>
        <p:spPr>
          <a:xfrm>
            <a:off x="7474166" y="6252638"/>
            <a:ext cx="975870" cy="551155"/>
          </a:xfrm>
          <a:prstGeom prst="rect">
            <a:avLst/>
          </a:prstGeom>
          <a:noFill/>
          <a:ln>
            <a:noFill/>
          </a:ln>
        </p:spPr>
      </p:pic>
      <p:sp>
        <p:nvSpPr>
          <p:cNvPr id="161" name="Google Shape;161;p7"/>
          <p:cNvSpPr txBox="1"/>
          <p:nvPr/>
        </p:nvSpPr>
        <p:spPr>
          <a:xfrm>
            <a:off x="6869720" y="6356354"/>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b="0" i="0" lang="en-US" sz="1600" u="none" cap="none" strike="noStrike">
                <a:solidFill>
                  <a:srgbClr val="888888"/>
                </a:solidFill>
                <a:latin typeface="Calibri"/>
                <a:ea typeface="Calibri"/>
                <a:cs typeface="Calibri"/>
                <a:sym typeface="Calibri"/>
              </a:rPr>
              <a:t>‹#›</a:t>
            </a:fld>
            <a:endParaRPr b="0" i="0" sz="1600" u="none" cap="none" strike="noStrike">
              <a:solidFill>
                <a:srgbClr val="888888"/>
              </a:solidFill>
              <a:latin typeface="Calibri"/>
              <a:ea typeface="Calibri"/>
              <a:cs typeface="Calibri"/>
              <a:sym typeface="Calibri"/>
            </a:endParaRPr>
          </a:p>
        </p:txBody>
      </p:sp>
      <p:sp>
        <p:nvSpPr>
          <p:cNvPr id="162" name="Google Shape;162;p7"/>
          <p:cNvSpPr txBox="1"/>
          <p:nvPr/>
        </p:nvSpPr>
        <p:spPr>
          <a:xfrm>
            <a:off x="563337" y="2402806"/>
            <a:ext cx="8439983"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i="0" lang="en-US" sz="4400" u="none" cap="none" strike="noStrike">
                <a:solidFill>
                  <a:srgbClr val="002060"/>
                </a:solidFill>
                <a:latin typeface="Calibri"/>
                <a:ea typeface="Calibri"/>
                <a:cs typeface="Calibri"/>
                <a:sym typeface="Calibri"/>
              </a:rPr>
              <a:t>Autoscaling and HPA (Horizontal Pod Autoscaler)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8"/>
          <p:cNvSpPr txBox="1"/>
          <p:nvPr>
            <p:ph idx="1" type="body"/>
          </p:nvPr>
        </p:nvSpPr>
        <p:spPr>
          <a:xfrm>
            <a:off x="755576" y="1470314"/>
            <a:ext cx="7992888" cy="4191000"/>
          </a:xfrm>
          <a:prstGeom prst="rect">
            <a:avLst/>
          </a:prstGeom>
          <a:noFill/>
          <a:ln>
            <a:noFill/>
          </a:ln>
        </p:spPr>
        <p:txBody>
          <a:bodyPr anchorCtr="0" anchor="t" bIns="91425" lIns="91425" spcFirstLastPara="1" rIns="91425" wrap="square" tIns="91425">
            <a:noAutofit/>
          </a:bodyPr>
          <a:lstStyle/>
          <a:p>
            <a:pPr indent="0" lvl="0" marL="203200" rtl="0" algn="l">
              <a:lnSpc>
                <a:spcPct val="100000"/>
              </a:lnSpc>
              <a:spcBef>
                <a:spcPts val="0"/>
              </a:spcBef>
              <a:spcAft>
                <a:spcPts val="0"/>
              </a:spcAft>
              <a:buClr>
                <a:schemeClr val="dk1"/>
              </a:buClr>
              <a:buSzPts val="1850"/>
              <a:buNone/>
            </a:pPr>
            <a:r>
              <a:rPr b="1" lang="en-US" sz="1850">
                <a:solidFill>
                  <a:schemeClr val="dk1"/>
                </a:solidFill>
                <a:latin typeface="Calibri"/>
                <a:ea typeface="Calibri"/>
                <a:cs typeface="Calibri"/>
                <a:sym typeface="Calibri"/>
              </a:rPr>
              <a:t>HPA – Horizontal Pod Autoscaler:</a:t>
            </a:r>
            <a:endParaRPr/>
          </a:p>
          <a:p>
            <a:pPr indent="0" lvl="0" marL="203200" rtl="0" algn="l">
              <a:lnSpc>
                <a:spcPct val="100000"/>
              </a:lnSpc>
              <a:spcBef>
                <a:spcPts val="600"/>
              </a:spcBef>
              <a:spcAft>
                <a:spcPts val="0"/>
              </a:spcAft>
              <a:buClr>
                <a:schemeClr val="dk1"/>
              </a:buClr>
              <a:buSzPts val="1850"/>
              <a:buNone/>
            </a:pPr>
            <a:r>
              <a:rPr lang="en-US" sz="1850">
                <a:solidFill>
                  <a:schemeClr val="dk1"/>
                </a:solidFill>
                <a:latin typeface="Calibri"/>
                <a:ea typeface="Calibri"/>
                <a:cs typeface="Calibri"/>
                <a:sym typeface="Calibri"/>
              </a:rPr>
              <a:t>Based on memory and CPU utilization by a pod, autoscaling scales up or down the number of pods</a:t>
            </a:r>
            <a:endParaRPr/>
          </a:p>
          <a:p>
            <a:pPr indent="0" lvl="0" marL="203200" rtl="0" algn="l">
              <a:lnSpc>
                <a:spcPct val="100000"/>
              </a:lnSpc>
              <a:spcBef>
                <a:spcPts val="600"/>
              </a:spcBef>
              <a:spcAft>
                <a:spcPts val="0"/>
              </a:spcAft>
              <a:buClr>
                <a:schemeClr val="dk1"/>
              </a:buClr>
              <a:buSzPts val="1850"/>
              <a:buNone/>
            </a:pPr>
            <a:r>
              <a:t/>
            </a:r>
            <a:endParaRPr sz="1850">
              <a:solidFill>
                <a:schemeClr val="dk1"/>
              </a:solidFill>
              <a:latin typeface="Calibri"/>
              <a:ea typeface="Calibri"/>
              <a:cs typeface="Calibri"/>
              <a:sym typeface="Calibri"/>
            </a:endParaRPr>
          </a:p>
          <a:p>
            <a:pPr indent="0" lvl="0" marL="203200" rtl="0" algn="l">
              <a:lnSpc>
                <a:spcPct val="100000"/>
              </a:lnSpc>
              <a:spcBef>
                <a:spcPts val="640"/>
              </a:spcBef>
              <a:spcAft>
                <a:spcPts val="0"/>
              </a:spcAft>
              <a:buClr>
                <a:schemeClr val="dk1"/>
              </a:buClr>
              <a:buSzPts val="1665"/>
              <a:buNone/>
            </a:pPr>
            <a:r>
              <a:rPr lang="en-US" sz="1665">
                <a:solidFill>
                  <a:srgbClr val="FF0000"/>
                </a:solidFill>
              </a:rPr>
              <a:t>$ kubectl autoscale deployment nginx --min=2 --max=10</a:t>
            </a:r>
            <a:endParaRPr>
              <a:solidFill>
                <a:srgbClr val="FF0000"/>
              </a:solidFill>
            </a:endParaRPr>
          </a:p>
          <a:p>
            <a:pPr indent="0" lvl="0" marL="203200" rtl="0" algn="l">
              <a:lnSpc>
                <a:spcPct val="100000"/>
              </a:lnSpc>
              <a:spcBef>
                <a:spcPts val="640"/>
              </a:spcBef>
              <a:spcAft>
                <a:spcPts val="0"/>
              </a:spcAft>
              <a:buClr>
                <a:schemeClr val="dk1"/>
              </a:buClr>
              <a:buSzPts val="1665"/>
              <a:buNone/>
            </a:pPr>
            <a:r>
              <a:rPr lang="en-US" sz="1665">
                <a:solidFill>
                  <a:srgbClr val="FF0000"/>
                </a:solidFill>
              </a:rPr>
              <a:t>$ kubectl autoscale deployment nginx-deployment  --max=5 --cpu-percent=80</a:t>
            </a:r>
            <a:endParaRPr>
              <a:solidFill>
                <a:srgbClr val="FF0000"/>
              </a:solidFill>
            </a:endParaRPr>
          </a:p>
          <a:p>
            <a:pPr indent="0" lvl="0" marL="203200" rtl="0" algn="l">
              <a:lnSpc>
                <a:spcPct val="100000"/>
              </a:lnSpc>
              <a:spcBef>
                <a:spcPts val="640"/>
              </a:spcBef>
              <a:spcAft>
                <a:spcPts val="0"/>
              </a:spcAft>
              <a:buClr>
                <a:schemeClr val="dk1"/>
              </a:buClr>
              <a:buSzPts val="1665"/>
              <a:buNone/>
            </a:pPr>
            <a:r>
              <a:rPr lang="en-US" sz="1665">
                <a:solidFill>
                  <a:srgbClr val="FF0000"/>
                </a:solidFill>
              </a:rPr>
              <a:t>$ kubectl get hpa</a:t>
            </a:r>
            <a:endParaRPr sz="1665">
              <a:solidFill>
                <a:srgbClr val="FF0000"/>
              </a:solidFill>
            </a:endParaRPr>
          </a:p>
          <a:p>
            <a:pPr indent="0" lvl="0" marL="203200" rtl="0" algn="l">
              <a:lnSpc>
                <a:spcPct val="100000"/>
              </a:lnSpc>
              <a:spcBef>
                <a:spcPts val="600"/>
              </a:spcBef>
              <a:spcAft>
                <a:spcPts val="0"/>
              </a:spcAft>
              <a:buClr>
                <a:schemeClr val="dk1"/>
              </a:buClr>
              <a:buSzPts val="1850"/>
              <a:buNone/>
            </a:pPr>
            <a:r>
              <a:t/>
            </a:r>
            <a:endParaRPr sz="1850">
              <a:solidFill>
                <a:schemeClr val="dk1"/>
              </a:solidFill>
              <a:latin typeface="Calibri"/>
              <a:ea typeface="Calibri"/>
              <a:cs typeface="Calibri"/>
              <a:sym typeface="Calibri"/>
            </a:endParaRPr>
          </a:p>
          <a:p>
            <a:pPr indent="0" lvl="0" marL="203200" rtl="0" algn="l">
              <a:lnSpc>
                <a:spcPct val="100000"/>
              </a:lnSpc>
              <a:spcBef>
                <a:spcPts val="640"/>
              </a:spcBef>
              <a:spcAft>
                <a:spcPts val="0"/>
              </a:spcAft>
              <a:buClr>
                <a:schemeClr val="dk1"/>
              </a:buClr>
              <a:buSzPts val="1850"/>
              <a:buNone/>
            </a:pPr>
            <a:r>
              <a:rPr lang="en-US" sz="1850"/>
              <a:t>$ </a:t>
            </a:r>
            <a:r>
              <a:rPr lang="en-US" sz="1850">
                <a:solidFill>
                  <a:schemeClr val="dk1"/>
                </a:solidFill>
                <a:latin typeface="Calibri"/>
                <a:ea typeface="Calibri"/>
                <a:cs typeface="Calibri"/>
                <a:sym typeface="Calibri"/>
              </a:rPr>
              <a:t>kubectl get hpa</a:t>
            </a:r>
            <a:endParaRPr sz="1850">
              <a:solidFill>
                <a:schemeClr val="dk1"/>
              </a:solidFill>
              <a:latin typeface="Calibri"/>
              <a:ea typeface="Calibri"/>
              <a:cs typeface="Calibri"/>
              <a:sym typeface="Calibri"/>
            </a:endParaRPr>
          </a:p>
          <a:p>
            <a:pPr indent="0" lvl="0" marL="203200" rtl="0" algn="l">
              <a:lnSpc>
                <a:spcPct val="100000"/>
              </a:lnSpc>
              <a:spcBef>
                <a:spcPts val="640"/>
              </a:spcBef>
              <a:spcAft>
                <a:spcPts val="0"/>
              </a:spcAft>
              <a:buClr>
                <a:schemeClr val="dk1"/>
              </a:buClr>
              <a:buSzPts val="1480"/>
              <a:buNone/>
            </a:pPr>
            <a:r>
              <a:rPr lang="en-US" sz="1480">
                <a:solidFill>
                  <a:schemeClr val="dk1"/>
                </a:solidFill>
                <a:latin typeface="Calibri"/>
                <a:ea typeface="Calibri"/>
                <a:cs typeface="Calibri"/>
                <a:sym typeface="Calibri"/>
              </a:rPr>
              <a:t>NAME               REFERENCE                     TARGETS         MINPODS   MAXPODS   REPLICAS   AGE</a:t>
            </a:r>
            <a:endParaRPr/>
          </a:p>
          <a:p>
            <a:pPr indent="0" lvl="0" marL="203200" rtl="0" algn="l">
              <a:lnSpc>
                <a:spcPct val="100000"/>
              </a:lnSpc>
              <a:spcBef>
                <a:spcPts val="640"/>
              </a:spcBef>
              <a:spcAft>
                <a:spcPts val="0"/>
              </a:spcAft>
              <a:buClr>
                <a:schemeClr val="dk1"/>
              </a:buClr>
              <a:buSzPts val="1480"/>
              <a:buNone/>
            </a:pPr>
            <a:r>
              <a:rPr lang="en-US" sz="1480">
                <a:solidFill>
                  <a:schemeClr val="dk1"/>
                </a:solidFill>
                <a:latin typeface="Calibri"/>
                <a:ea typeface="Calibri"/>
                <a:cs typeface="Calibri"/>
                <a:sym typeface="Calibri"/>
              </a:rPr>
              <a:t>nginx              Deployment/nginx              &lt;unknown&gt;/80%   1         4         3          12m</a:t>
            </a:r>
            <a:endParaRPr/>
          </a:p>
          <a:p>
            <a:pPr indent="0" lvl="0" marL="203200" rtl="0" algn="l">
              <a:lnSpc>
                <a:spcPct val="100000"/>
              </a:lnSpc>
              <a:spcBef>
                <a:spcPts val="640"/>
              </a:spcBef>
              <a:spcAft>
                <a:spcPts val="0"/>
              </a:spcAft>
              <a:buClr>
                <a:schemeClr val="dk1"/>
              </a:buClr>
              <a:buSzPts val="1480"/>
              <a:buNone/>
            </a:pPr>
            <a:r>
              <a:rPr lang="en-US" sz="1480">
                <a:solidFill>
                  <a:schemeClr val="dk1"/>
                </a:solidFill>
                <a:latin typeface="Calibri"/>
                <a:ea typeface="Calibri"/>
                <a:cs typeface="Calibri"/>
                <a:sym typeface="Calibri"/>
              </a:rPr>
              <a:t>nginx-deployment   Deployment/nginx-deployment   &lt;unknown&gt;/80%   2         5         0          5s</a:t>
            </a:r>
            <a:endParaRPr sz="1480">
              <a:solidFill>
                <a:schemeClr val="dk1"/>
              </a:solidFill>
              <a:latin typeface="Calibri"/>
              <a:ea typeface="Calibri"/>
              <a:cs typeface="Calibri"/>
              <a:sym typeface="Calibri"/>
            </a:endParaRPr>
          </a:p>
        </p:txBody>
      </p:sp>
      <p:cxnSp>
        <p:nvCxnSpPr>
          <p:cNvPr id="168" name="Google Shape;168;p8"/>
          <p:cNvCxnSpPr/>
          <p:nvPr/>
        </p:nvCxnSpPr>
        <p:spPr>
          <a:xfrm>
            <a:off x="1"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169" name="Google Shape;169;p8"/>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133" u="none" cap="none" strike="noStrike">
                <a:solidFill>
                  <a:srgbClr val="494429"/>
                </a:solidFill>
                <a:latin typeface="Calibri"/>
                <a:ea typeface="Calibri"/>
                <a:cs typeface="Calibri"/>
                <a:sym typeface="Calibri"/>
              </a:rPr>
              <a:t>Agile Brains Consulting</a:t>
            </a:r>
            <a:endParaRPr/>
          </a:p>
        </p:txBody>
      </p:sp>
      <p:sp>
        <p:nvSpPr>
          <p:cNvPr id="170" name="Google Shape;170;p8"/>
          <p:cNvSpPr txBox="1"/>
          <p:nvPr/>
        </p:nvSpPr>
        <p:spPr>
          <a:xfrm>
            <a:off x="2636042" y="6490034"/>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51" u="none" cap="none" strike="noStrike">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71" name="Google Shape;171;p8"/>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172" name="Google Shape;172;p8"/>
          <p:cNvPicPr preferRelativeResize="0"/>
          <p:nvPr/>
        </p:nvPicPr>
        <p:blipFill rotWithShape="1">
          <a:blip r:embed="rId4">
            <a:alphaModFix/>
          </a:blip>
          <a:srcRect b="30906" l="0" r="0" t="26736"/>
          <a:stretch/>
        </p:blipFill>
        <p:spPr>
          <a:xfrm>
            <a:off x="7474166" y="6252636"/>
            <a:ext cx="975870" cy="551155"/>
          </a:xfrm>
          <a:prstGeom prst="rect">
            <a:avLst/>
          </a:prstGeom>
          <a:noFill/>
          <a:ln>
            <a:noFill/>
          </a:ln>
        </p:spPr>
      </p:pic>
      <p:sp>
        <p:nvSpPr>
          <p:cNvPr id="173" name="Google Shape;173;p8"/>
          <p:cNvSpPr txBox="1"/>
          <p:nvPr/>
        </p:nvSpPr>
        <p:spPr>
          <a:xfrm>
            <a:off x="6869720" y="6356352"/>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b="0" i="0" lang="en-US" sz="1600" u="none" cap="none" strike="noStrike">
                <a:solidFill>
                  <a:srgbClr val="888888"/>
                </a:solidFill>
                <a:latin typeface="Calibri"/>
                <a:ea typeface="Calibri"/>
                <a:cs typeface="Calibri"/>
                <a:sym typeface="Calibri"/>
              </a:rPr>
              <a:t>‹#›</a:t>
            </a:fld>
            <a:endParaRPr b="0" i="0" sz="1600" u="none" cap="none" strike="noStrike">
              <a:solidFill>
                <a:srgbClr val="888888"/>
              </a:solidFill>
              <a:latin typeface="Calibri"/>
              <a:ea typeface="Calibri"/>
              <a:cs typeface="Calibri"/>
              <a:sym typeface="Calibri"/>
            </a:endParaRPr>
          </a:p>
        </p:txBody>
      </p:sp>
      <p:sp>
        <p:nvSpPr>
          <p:cNvPr id="174" name="Google Shape;174;p8"/>
          <p:cNvSpPr txBox="1"/>
          <p:nvPr/>
        </p:nvSpPr>
        <p:spPr>
          <a:xfrm>
            <a:off x="454853" y="144751"/>
            <a:ext cx="78867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i="0" lang="en-US" sz="4400" u="none" cap="none" strike="noStrike">
                <a:solidFill>
                  <a:srgbClr val="002060"/>
                </a:solidFill>
                <a:latin typeface="Calibri"/>
                <a:ea typeface="Calibri"/>
                <a:cs typeface="Calibri"/>
                <a:sym typeface="Calibri"/>
              </a:rPr>
              <a:t>Kubernetes: Pod Auto Scaling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9"/>
          <p:cNvSpPr txBox="1"/>
          <p:nvPr>
            <p:ph idx="1" type="body"/>
          </p:nvPr>
        </p:nvSpPr>
        <p:spPr>
          <a:xfrm>
            <a:off x="389334" y="1196751"/>
            <a:ext cx="8613986" cy="4791085"/>
          </a:xfrm>
          <a:prstGeom prst="rect">
            <a:avLst/>
          </a:prstGeom>
          <a:noFill/>
          <a:ln>
            <a:noFill/>
          </a:ln>
        </p:spPr>
        <p:txBody>
          <a:bodyPr anchorCtr="0" anchor="t" bIns="91425" lIns="91425" spcFirstLastPara="1" rIns="91425" wrap="square" tIns="91425">
            <a:noAutofit/>
          </a:bodyPr>
          <a:lstStyle/>
          <a:p>
            <a:pPr indent="0" lvl="0" marL="203200" rtl="0" algn="l">
              <a:lnSpc>
                <a:spcPct val="150000"/>
              </a:lnSpc>
              <a:spcBef>
                <a:spcPts val="600"/>
              </a:spcBef>
              <a:spcAft>
                <a:spcPts val="0"/>
              </a:spcAft>
              <a:buClr>
                <a:schemeClr val="dk1"/>
              </a:buClr>
              <a:buSzPts val="1850"/>
              <a:buNone/>
            </a:pPr>
            <a:r>
              <a:rPr lang="en-US" sz="2200">
                <a:latin typeface="Calibri"/>
                <a:ea typeface="Calibri"/>
                <a:cs typeface="Calibri"/>
                <a:sym typeface="Calibri"/>
              </a:rPr>
              <a:t>Adds or removes </a:t>
            </a:r>
            <a:r>
              <a:rPr i="1" lang="en-US" sz="2200">
                <a:latin typeface="Calibri"/>
                <a:ea typeface="Calibri"/>
                <a:cs typeface="Calibri"/>
                <a:sym typeface="Calibri"/>
              </a:rPr>
              <a:t>Nodes</a:t>
            </a:r>
            <a:r>
              <a:rPr lang="en-US" sz="2200">
                <a:latin typeface="Calibri"/>
                <a:ea typeface="Calibri"/>
                <a:cs typeface="Calibri"/>
                <a:sym typeface="Calibri"/>
              </a:rPr>
              <a:t> in a </a:t>
            </a:r>
            <a:r>
              <a:rPr i="1" lang="en-US" sz="2200">
                <a:latin typeface="Calibri"/>
                <a:ea typeface="Calibri"/>
                <a:cs typeface="Calibri"/>
                <a:sym typeface="Calibri"/>
              </a:rPr>
              <a:t>Cluster </a:t>
            </a:r>
            <a:r>
              <a:rPr lang="en-US" sz="2200">
                <a:latin typeface="Calibri"/>
                <a:ea typeface="Calibri"/>
                <a:cs typeface="Calibri"/>
                <a:sym typeface="Calibri"/>
              </a:rPr>
              <a:t>based on resource requests from </a:t>
            </a:r>
            <a:r>
              <a:rPr i="1" lang="en-US" sz="2200">
                <a:latin typeface="Calibri"/>
                <a:ea typeface="Calibri"/>
                <a:cs typeface="Calibri"/>
                <a:sym typeface="Calibri"/>
              </a:rPr>
              <a:t>Pods and to meet workloads</a:t>
            </a:r>
            <a:endParaRPr/>
          </a:p>
          <a:p>
            <a:pPr indent="0" lvl="0" marL="203200" rtl="0" algn="l">
              <a:lnSpc>
                <a:spcPct val="150000"/>
              </a:lnSpc>
              <a:spcBef>
                <a:spcPts val="600"/>
              </a:spcBef>
              <a:spcAft>
                <a:spcPts val="0"/>
              </a:spcAft>
              <a:buClr>
                <a:schemeClr val="dk1"/>
              </a:buClr>
              <a:buSzPts val="1850"/>
              <a:buNone/>
            </a:pPr>
            <a:r>
              <a:rPr i="1" lang="en-US" sz="2200" u="sng">
                <a:latin typeface="Calibri"/>
                <a:ea typeface="Calibri"/>
                <a:cs typeface="Calibri"/>
                <a:sym typeface="Calibri"/>
              </a:rPr>
              <a:t>Possible only in cloud:</a:t>
            </a:r>
            <a:endParaRPr/>
          </a:p>
          <a:p>
            <a:pPr indent="0" lvl="0" marL="203200" rtl="0" algn="l">
              <a:lnSpc>
                <a:spcPct val="150000"/>
              </a:lnSpc>
              <a:spcBef>
                <a:spcPts val="600"/>
              </a:spcBef>
              <a:spcAft>
                <a:spcPts val="0"/>
              </a:spcAft>
              <a:buClr>
                <a:schemeClr val="dk1"/>
              </a:buClr>
              <a:buSzPts val="1850"/>
              <a:buNone/>
            </a:pPr>
            <a:r>
              <a:rPr i="1" lang="en-US" sz="2200">
                <a:latin typeface="Calibri"/>
                <a:ea typeface="Calibri"/>
                <a:cs typeface="Calibri"/>
                <a:sym typeface="Calibri"/>
              </a:rPr>
              <a:t>AWS, GCE, Azure, etc.</a:t>
            </a:r>
            <a:endParaRPr/>
          </a:p>
          <a:p>
            <a:pPr indent="0" lvl="0" marL="203200" rtl="0" algn="l">
              <a:lnSpc>
                <a:spcPct val="150000"/>
              </a:lnSpc>
              <a:spcBef>
                <a:spcPts val="600"/>
              </a:spcBef>
              <a:spcAft>
                <a:spcPts val="0"/>
              </a:spcAft>
              <a:buClr>
                <a:schemeClr val="dk1"/>
              </a:buClr>
              <a:buSzPts val="1850"/>
              <a:buNone/>
            </a:pPr>
            <a:r>
              <a:t/>
            </a:r>
            <a:endParaRPr sz="2200">
              <a:latin typeface="Calibri"/>
              <a:ea typeface="Calibri"/>
              <a:cs typeface="Calibri"/>
              <a:sym typeface="Calibri"/>
            </a:endParaRPr>
          </a:p>
          <a:p>
            <a:pPr indent="0" lvl="0" marL="203200" rtl="0" algn="l">
              <a:lnSpc>
                <a:spcPct val="150000"/>
              </a:lnSpc>
              <a:spcBef>
                <a:spcPts val="600"/>
              </a:spcBef>
              <a:spcAft>
                <a:spcPts val="0"/>
              </a:spcAft>
              <a:buClr>
                <a:schemeClr val="dk1"/>
              </a:buClr>
              <a:buSzPts val="1850"/>
              <a:buNone/>
            </a:pPr>
            <a:r>
              <a:rPr b="1" lang="en-US" sz="2200">
                <a:solidFill>
                  <a:schemeClr val="dk1"/>
                </a:solidFill>
                <a:latin typeface="Calibri"/>
                <a:ea typeface="Calibri"/>
                <a:cs typeface="Calibri"/>
                <a:sym typeface="Calibri"/>
              </a:rPr>
              <a:t>When does auto scale </a:t>
            </a:r>
            <a:r>
              <a:rPr b="1" lang="en-US" sz="2200">
                <a:solidFill>
                  <a:schemeClr val="accent2"/>
                </a:solidFill>
                <a:latin typeface="Calibri"/>
                <a:ea typeface="Calibri"/>
                <a:cs typeface="Calibri"/>
                <a:sym typeface="Calibri"/>
              </a:rPr>
              <a:t>up</a:t>
            </a:r>
            <a:r>
              <a:rPr b="1" lang="en-US" sz="2200">
                <a:solidFill>
                  <a:schemeClr val="dk1"/>
                </a:solidFill>
                <a:latin typeface="Calibri"/>
                <a:ea typeface="Calibri"/>
                <a:cs typeface="Calibri"/>
                <a:sym typeface="Calibri"/>
              </a:rPr>
              <a:t> kicked in?</a:t>
            </a:r>
            <a:endParaRPr/>
          </a:p>
          <a:p>
            <a:pPr indent="-342900" lvl="0" marL="546100" rtl="0" algn="l">
              <a:lnSpc>
                <a:spcPct val="150000"/>
              </a:lnSpc>
              <a:spcBef>
                <a:spcPts val="600"/>
              </a:spcBef>
              <a:spcAft>
                <a:spcPts val="0"/>
              </a:spcAft>
              <a:buClr>
                <a:schemeClr val="dk1"/>
              </a:buClr>
              <a:buSzPts val="1850"/>
              <a:buChar char="•"/>
            </a:pPr>
            <a:r>
              <a:rPr lang="en-US" sz="2200">
                <a:solidFill>
                  <a:schemeClr val="dk1"/>
                </a:solidFill>
                <a:latin typeface="Calibri"/>
                <a:ea typeface="Calibri"/>
                <a:cs typeface="Calibri"/>
                <a:sym typeface="Calibri"/>
              </a:rPr>
              <a:t>Pods not getting scheduled and # nodes within user-defined limit</a:t>
            </a:r>
            <a:endParaRPr/>
          </a:p>
        </p:txBody>
      </p:sp>
      <p:cxnSp>
        <p:nvCxnSpPr>
          <p:cNvPr id="180" name="Google Shape;180;p9"/>
          <p:cNvCxnSpPr/>
          <p:nvPr/>
        </p:nvCxnSpPr>
        <p:spPr>
          <a:xfrm>
            <a:off x="1" y="6172200"/>
            <a:ext cx="9144001" cy="0"/>
          </a:xfrm>
          <a:prstGeom prst="straightConnector1">
            <a:avLst/>
          </a:prstGeom>
          <a:noFill/>
          <a:ln cap="flat" cmpd="sng" w="28575">
            <a:solidFill>
              <a:srgbClr val="A5A5A5"/>
            </a:solidFill>
            <a:prstDash val="solid"/>
            <a:round/>
            <a:headEnd len="sm" w="sm" type="none"/>
            <a:tailEnd len="sm" w="sm" type="none"/>
          </a:ln>
        </p:spPr>
      </p:cxnSp>
      <p:sp>
        <p:nvSpPr>
          <p:cNvPr id="181" name="Google Shape;181;p9"/>
          <p:cNvSpPr txBox="1"/>
          <p:nvPr/>
        </p:nvSpPr>
        <p:spPr>
          <a:xfrm>
            <a:off x="92140" y="6317931"/>
            <a:ext cx="3008174"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133" u="none" cap="none" strike="noStrike">
                <a:solidFill>
                  <a:srgbClr val="494429"/>
                </a:solidFill>
                <a:latin typeface="Calibri"/>
                <a:ea typeface="Calibri"/>
                <a:cs typeface="Calibri"/>
                <a:sym typeface="Calibri"/>
              </a:rPr>
              <a:t>Agile Brains Consulting</a:t>
            </a:r>
            <a:endParaRPr/>
          </a:p>
        </p:txBody>
      </p:sp>
      <p:sp>
        <p:nvSpPr>
          <p:cNvPr id="182" name="Google Shape;182;p9"/>
          <p:cNvSpPr txBox="1"/>
          <p:nvPr/>
        </p:nvSpPr>
        <p:spPr>
          <a:xfrm>
            <a:off x="2636042" y="6490034"/>
            <a:ext cx="4393407" cy="4158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51" u="none" cap="none" strike="noStrike">
                <a:solidFill>
                  <a:srgbClr val="938953"/>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83" name="Google Shape;183;p9"/>
          <p:cNvPicPr preferRelativeResize="0"/>
          <p:nvPr/>
        </p:nvPicPr>
        <p:blipFill rotWithShape="1">
          <a:blip r:embed="rId3">
            <a:alphaModFix/>
          </a:blip>
          <a:srcRect b="0" l="0" r="0" t="0"/>
          <a:stretch/>
        </p:blipFill>
        <p:spPr>
          <a:xfrm>
            <a:off x="185738" y="6273801"/>
            <a:ext cx="407193" cy="542924"/>
          </a:xfrm>
          <a:prstGeom prst="rect">
            <a:avLst/>
          </a:prstGeom>
          <a:noFill/>
          <a:ln>
            <a:noFill/>
          </a:ln>
        </p:spPr>
      </p:pic>
      <p:pic>
        <p:nvPicPr>
          <p:cNvPr id="184" name="Google Shape;184;p9"/>
          <p:cNvPicPr preferRelativeResize="0"/>
          <p:nvPr/>
        </p:nvPicPr>
        <p:blipFill rotWithShape="1">
          <a:blip r:embed="rId4">
            <a:alphaModFix/>
          </a:blip>
          <a:srcRect b="30906" l="0" r="0" t="26736"/>
          <a:stretch/>
        </p:blipFill>
        <p:spPr>
          <a:xfrm>
            <a:off x="7474166" y="6252636"/>
            <a:ext cx="975870" cy="551155"/>
          </a:xfrm>
          <a:prstGeom prst="rect">
            <a:avLst/>
          </a:prstGeom>
          <a:noFill/>
          <a:ln>
            <a:noFill/>
          </a:ln>
        </p:spPr>
      </p:pic>
      <p:sp>
        <p:nvSpPr>
          <p:cNvPr id="185" name="Google Shape;185;p9"/>
          <p:cNvSpPr txBox="1"/>
          <p:nvPr/>
        </p:nvSpPr>
        <p:spPr>
          <a:xfrm>
            <a:off x="6869720" y="6356352"/>
            <a:ext cx="21336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b="0" i="0" lang="en-US" sz="1600" u="none" cap="none" strike="noStrike">
                <a:solidFill>
                  <a:srgbClr val="888888"/>
                </a:solidFill>
                <a:latin typeface="Calibri"/>
                <a:ea typeface="Calibri"/>
                <a:cs typeface="Calibri"/>
                <a:sym typeface="Calibri"/>
              </a:rPr>
              <a:t>‹#›</a:t>
            </a:fld>
            <a:endParaRPr b="0" i="0" sz="1600" u="none" cap="none" strike="noStrike">
              <a:solidFill>
                <a:srgbClr val="888888"/>
              </a:solidFill>
              <a:latin typeface="Calibri"/>
              <a:ea typeface="Calibri"/>
              <a:cs typeface="Calibri"/>
              <a:sym typeface="Calibri"/>
            </a:endParaRPr>
          </a:p>
        </p:txBody>
      </p:sp>
      <p:sp>
        <p:nvSpPr>
          <p:cNvPr id="186" name="Google Shape;186;p9"/>
          <p:cNvSpPr txBox="1"/>
          <p:nvPr/>
        </p:nvSpPr>
        <p:spPr>
          <a:xfrm>
            <a:off x="92140" y="-8155"/>
            <a:ext cx="78867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i="0" lang="en-US" sz="4400" u="none" cap="none" strike="noStrike">
                <a:solidFill>
                  <a:srgbClr val="002060"/>
                </a:solidFill>
                <a:latin typeface="Calibri"/>
                <a:ea typeface="Calibri"/>
                <a:cs typeface="Calibri"/>
                <a:sym typeface="Calibri"/>
              </a:rPr>
              <a:t>Kubernetes: Cluster AutoScaler</a:t>
            </a:r>
            <a:endParaRPr b="1" i="0" sz="4400" u="none" cap="none" strike="noStrike">
              <a:solidFill>
                <a:srgbClr val="00206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2019-03-10T05:23:40Z</dcterms:created>
  <dc:creator>Sreeprakash Neelakantan</dc:creator>
</cp:coreProperties>
</file>